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55"/>
  </p:notesMasterIdLst>
  <p:sldIdLst>
    <p:sldId id="1541" r:id="rId2"/>
    <p:sldId id="1532" r:id="rId3"/>
    <p:sldId id="1537" r:id="rId4"/>
    <p:sldId id="1573" r:id="rId5"/>
    <p:sldId id="1653" r:id="rId6"/>
    <p:sldId id="1539" r:id="rId7"/>
    <p:sldId id="1538" r:id="rId8"/>
    <p:sldId id="1481" r:id="rId9"/>
    <p:sldId id="1477" r:id="rId10"/>
    <p:sldId id="1478" r:id="rId11"/>
    <p:sldId id="1570" r:id="rId12"/>
    <p:sldId id="1571" r:id="rId13"/>
    <p:sldId id="1551" r:id="rId14"/>
    <p:sldId id="1404" r:id="rId15"/>
    <p:sldId id="1413" r:id="rId16"/>
    <p:sldId id="1547" r:id="rId17"/>
    <p:sldId id="1554" r:id="rId18"/>
    <p:sldId id="455" r:id="rId19"/>
    <p:sldId id="1556" r:id="rId20"/>
    <p:sldId id="1555" r:id="rId21"/>
    <p:sldId id="1559" r:id="rId22"/>
    <p:sldId id="1574" r:id="rId23"/>
    <p:sldId id="1575" r:id="rId24"/>
    <p:sldId id="1646" r:id="rId25"/>
    <p:sldId id="1654" r:id="rId26"/>
    <p:sldId id="1652" r:id="rId27"/>
    <p:sldId id="1552" r:id="rId28"/>
    <p:sldId id="1568" r:id="rId29"/>
    <p:sldId id="1569" r:id="rId30"/>
    <p:sldId id="1564" r:id="rId31"/>
    <p:sldId id="1567" r:id="rId32"/>
    <p:sldId id="1578" r:id="rId33"/>
    <p:sldId id="1579" r:id="rId34"/>
    <p:sldId id="1580" r:id="rId35"/>
    <p:sldId id="1582" r:id="rId36"/>
    <p:sldId id="1635" r:id="rId37"/>
    <p:sldId id="1583" r:id="rId38"/>
    <p:sldId id="1636" r:id="rId39"/>
    <p:sldId id="1637" r:id="rId40"/>
    <p:sldId id="1638" r:id="rId41"/>
    <p:sldId id="1553" r:id="rId42"/>
    <p:sldId id="1565" r:id="rId43"/>
    <p:sldId id="1656" r:id="rId44"/>
    <p:sldId id="1639" r:id="rId45"/>
    <p:sldId id="1642" r:id="rId46"/>
    <p:sldId id="1643" r:id="rId47"/>
    <p:sldId id="1658" r:id="rId48"/>
    <p:sldId id="1644" r:id="rId49"/>
    <p:sldId id="1133" r:id="rId50"/>
    <p:sldId id="702" r:id="rId51"/>
    <p:sldId id="1655" r:id="rId52"/>
    <p:sldId id="1657" r:id="rId53"/>
    <p:sldId id="157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31" autoAdjust="0"/>
    <p:restoredTop sz="96357" autoAdjust="0"/>
  </p:normalViewPr>
  <p:slideViewPr>
    <p:cSldViewPr snapToGrid="0">
      <p:cViewPr>
        <p:scale>
          <a:sx n="100" d="100"/>
          <a:sy n="100" d="100"/>
        </p:scale>
        <p:origin x="1434" y="22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7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A4EA3-1C7D-5C48-8F32-8CA95B816F56}" type="doc">
      <dgm:prSet loTypeId="urn:microsoft.com/office/officeart/2005/8/layout/lProcess3" loCatId="" qsTypeId="urn:microsoft.com/office/officeart/2005/8/quickstyle/simple4" qsCatId="simple" csTypeId="urn:microsoft.com/office/officeart/2005/8/colors/colorful2" csCatId="colorful" phldr="1"/>
      <dgm:spPr/>
      <dgm:t>
        <a:bodyPr/>
        <a:lstStyle/>
        <a:p>
          <a:endParaRPr lang="en-US"/>
        </a:p>
      </dgm:t>
    </dgm:pt>
    <dgm:pt modelId="{B8FB04A7-B4E9-9346-8140-B43C633F3F8D}">
      <dgm:prSet phldrT="[Text]"/>
      <dgm:spPr>
        <a:solidFill>
          <a:srgbClr val="C00000">
            <a:alpha val="72000"/>
          </a:srgbClr>
        </a:solidFill>
      </dgm:spPr>
      <dgm:t>
        <a:bodyPr/>
        <a:lstStyle/>
        <a:p>
          <a:r>
            <a:rPr lang="en-US" dirty="0"/>
            <a:t>4</a:t>
          </a:r>
        </a:p>
      </dgm:t>
    </dgm:pt>
    <dgm:pt modelId="{8BEAC3A4-F1B4-B140-BE10-DBF4E097F289}" type="parTrans" cxnId="{183AF6C7-D73F-1E41-AEF2-321DDFD8C474}">
      <dgm:prSet/>
      <dgm:spPr/>
      <dgm:t>
        <a:bodyPr/>
        <a:lstStyle/>
        <a:p>
          <a:endParaRPr lang="en-US"/>
        </a:p>
      </dgm:t>
    </dgm:pt>
    <dgm:pt modelId="{1AB9D52A-0F50-4C4D-B418-52F298E54BE5}" type="sibTrans" cxnId="{183AF6C7-D73F-1E41-AEF2-321DDFD8C474}">
      <dgm:prSet/>
      <dgm:spPr/>
      <dgm:t>
        <a:bodyPr/>
        <a:lstStyle/>
        <a:p>
          <a:endParaRPr lang="en-US"/>
        </a:p>
      </dgm:t>
    </dgm:pt>
    <dgm:pt modelId="{414ED785-E3D9-B049-9B41-FFE7D22C4E01}">
      <dgm:prSet phldrT="[Text]"/>
      <dgm:spPr>
        <a:solidFill>
          <a:schemeClr val="accent2">
            <a:lumMod val="75000"/>
          </a:schemeClr>
        </a:solidFill>
      </dgm:spPr>
      <dgm:t>
        <a:bodyPr/>
        <a:lstStyle/>
        <a:p>
          <a:r>
            <a:rPr lang="en-US" dirty="0"/>
            <a:t>3</a:t>
          </a:r>
        </a:p>
      </dgm:t>
    </dgm:pt>
    <dgm:pt modelId="{A3368411-A790-0540-A0BE-F7D9F66620DF}" type="parTrans" cxnId="{3B741B9E-083C-0545-BA7E-530F7391BD70}">
      <dgm:prSet/>
      <dgm:spPr/>
      <dgm:t>
        <a:bodyPr/>
        <a:lstStyle/>
        <a:p>
          <a:endParaRPr lang="en-US"/>
        </a:p>
      </dgm:t>
    </dgm:pt>
    <dgm:pt modelId="{83EA0C31-5A37-314E-B42B-2E7D58AA1D3E}" type="sibTrans" cxnId="{3B741B9E-083C-0545-BA7E-530F7391BD70}">
      <dgm:prSet/>
      <dgm:spPr/>
      <dgm:t>
        <a:bodyPr/>
        <a:lstStyle/>
        <a:p>
          <a:endParaRPr lang="en-US"/>
        </a:p>
      </dgm:t>
    </dgm:pt>
    <dgm:pt modelId="{B001E5A9-AF95-AA44-A938-B6A92435DD7D}">
      <dgm:prSet phldrT="[Text]"/>
      <dgm:spPr>
        <a:solidFill>
          <a:schemeClr val="accent5">
            <a:lumMod val="75000"/>
          </a:schemeClr>
        </a:solidFill>
      </dgm:spPr>
      <dgm:t>
        <a:bodyPr/>
        <a:lstStyle/>
        <a:p>
          <a:r>
            <a:rPr lang="en-US" dirty="0"/>
            <a:t>2</a:t>
          </a:r>
        </a:p>
      </dgm:t>
    </dgm:pt>
    <dgm:pt modelId="{80AE93FE-E179-E644-A998-4961548799BD}" type="parTrans" cxnId="{0F814435-EDDA-4F42-A31C-33874977F588}">
      <dgm:prSet/>
      <dgm:spPr/>
      <dgm:t>
        <a:bodyPr/>
        <a:lstStyle/>
        <a:p>
          <a:endParaRPr lang="en-US"/>
        </a:p>
      </dgm:t>
    </dgm:pt>
    <dgm:pt modelId="{3A4AEA3C-9506-9E4B-807D-A82C0A2A1826}" type="sibTrans" cxnId="{0F814435-EDDA-4F42-A31C-33874977F588}">
      <dgm:prSet/>
      <dgm:spPr/>
      <dgm:t>
        <a:bodyPr/>
        <a:lstStyle/>
        <a:p>
          <a:endParaRPr lang="en-US"/>
        </a:p>
      </dgm:t>
    </dgm:pt>
    <dgm:pt modelId="{A4BA904C-C1A0-9D4C-B332-1753E5F9F951}">
      <dgm:prSet phldrT="[Text]"/>
      <dgm:spPr>
        <a:solidFill>
          <a:schemeClr val="accent6">
            <a:lumMod val="50000"/>
          </a:schemeClr>
        </a:solidFill>
      </dgm:spPr>
      <dgm:t>
        <a:bodyPr/>
        <a:lstStyle/>
        <a:p>
          <a:r>
            <a:rPr lang="en-US" dirty="0"/>
            <a:t>1</a:t>
          </a:r>
        </a:p>
      </dgm:t>
    </dgm:pt>
    <dgm:pt modelId="{675CAA12-EF08-1B45-BA9E-303B4412AD5B}" type="parTrans" cxnId="{8A3C0A48-0192-3D4E-B37D-4223FEBCA1BC}">
      <dgm:prSet/>
      <dgm:spPr/>
      <dgm:t>
        <a:bodyPr/>
        <a:lstStyle/>
        <a:p>
          <a:endParaRPr lang="en-US"/>
        </a:p>
      </dgm:t>
    </dgm:pt>
    <dgm:pt modelId="{139AC418-A9AB-9746-BFD6-DB18E59FB54B}" type="sibTrans" cxnId="{8A3C0A48-0192-3D4E-B37D-4223FEBCA1BC}">
      <dgm:prSet/>
      <dgm:spPr/>
      <dgm:t>
        <a:bodyPr/>
        <a:lstStyle/>
        <a:p>
          <a:endParaRPr lang="en-US"/>
        </a:p>
      </dgm:t>
    </dgm:pt>
    <dgm:pt modelId="{2DC46EB9-4AF9-EB45-B745-83CACA48066E}" type="pres">
      <dgm:prSet presAssocID="{90FA4EA3-1C7D-5C48-8F32-8CA95B816F56}" presName="Name0" presStyleCnt="0">
        <dgm:presLayoutVars>
          <dgm:chPref val="3"/>
          <dgm:dir/>
          <dgm:animLvl val="lvl"/>
          <dgm:resizeHandles/>
        </dgm:presLayoutVars>
      </dgm:prSet>
      <dgm:spPr/>
    </dgm:pt>
    <dgm:pt modelId="{89CA91EE-C744-5545-A369-79AD4E0FCF43}" type="pres">
      <dgm:prSet presAssocID="{B8FB04A7-B4E9-9346-8140-B43C633F3F8D}" presName="horFlow" presStyleCnt="0"/>
      <dgm:spPr/>
    </dgm:pt>
    <dgm:pt modelId="{B1647FDC-C375-7E46-A806-BFF3417929FD}" type="pres">
      <dgm:prSet presAssocID="{B8FB04A7-B4E9-9346-8140-B43C633F3F8D}" presName="bigChev" presStyleLbl="node1" presStyleIdx="0" presStyleCnt="4" custLinFactY="156943" custLinFactNeighborX="1721" custLinFactNeighborY="200000"/>
      <dgm:spPr/>
    </dgm:pt>
    <dgm:pt modelId="{7FD1E888-4C11-1540-9459-EC3437FF96A4}" type="pres">
      <dgm:prSet presAssocID="{B8FB04A7-B4E9-9346-8140-B43C633F3F8D}" presName="vSp" presStyleCnt="0"/>
      <dgm:spPr/>
    </dgm:pt>
    <dgm:pt modelId="{E74C5E78-F447-DA41-A181-0AFB5E82ECA9}" type="pres">
      <dgm:prSet presAssocID="{414ED785-E3D9-B049-9B41-FFE7D22C4E01}" presName="horFlow" presStyleCnt="0"/>
      <dgm:spPr/>
    </dgm:pt>
    <dgm:pt modelId="{0B80B693-CB2D-A243-B422-2650277F8130}" type="pres">
      <dgm:prSet presAssocID="{414ED785-E3D9-B049-9B41-FFE7D22C4E01}" presName="bigChev" presStyleLbl="node1" presStyleIdx="1" presStyleCnt="4" custLinFactY="18719" custLinFactNeighborX="723" custLinFactNeighborY="100000"/>
      <dgm:spPr/>
    </dgm:pt>
    <dgm:pt modelId="{DE71B83E-1021-F14F-B3AA-1E9BE6E2DC4A}" type="pres">
      <dgm:prSet presAssocID="{414ED785-E3D9-B049-9B41-FFE7D22C4E01}" presName="vSp" presStyleCnt="0"/>
      <dgm:spPr/>
    </dgm:pt>
    <dgm:pt modelId="{F0B6E314-11A5-8B43-ABDD-986D82988B1C}" type="pres">
      <dgm:prSet presAssocID="{B001E5A9-AF95-AA44-A938-B6A92435DD7D}" presName="horFlow" presStyleCnt="0"/>
      <dgm:spPr/>
    </dgm:pt>
    <dgm:pt modelId="{EBBE5448-CE41-C84B-B33A-7331DEB2EB19}" type="pres">
      <dgm:prSet presAssocID="{B001E5A9-AF95-AA44-A938-B6A92435DD7D}" presName="bigChev" presStyleLbl="node1" presStyleIdx="2" presStyleCnt="4" custLinFactY="-13406" custLinFactNeighborX="-424" custLinFactNeighborY="-100000"/>
      <dgm:spPr/>
    </dgm:pt>
    <dgm:pt modelId="{CB3DEF95-0386-5544-A285-8617697F85DD}" type="pres">
      <dgm:prSet presAssocID="{B001E5A9-AF95-AA44-A938-B6A92435DD7D}" presName="vSp" presStyleCnt="0"/>
      <dgm:spPr/>
    </dgm:pt>
    <dgm:pt modelId="{E0F01354-5283-5145-9855-F6987C3DFCC3}" type="pres">
      <dgm:prSet presAssocID="{A4BA904C-C1A0-9D4C-B332-1753E5F9F951}" presName="horFlow" presStyleCnt="0"/>
      <dgm:spPr/>
    </dgm:pt>
    <dgm:pt modelId="{48EC467F-34AB-2246-9090-998A8E58E9DD}" type="pres">
      <dgm:prSet presAssocID="{A4BA904C-C1A0-9D4C-B332-1753E5F9F951}" presName="bigChev" presStyleLbl="node1" presStyleIdx="3" presStyleCnt="4" custLinFactY="-155069" custLinFactNeighborX="-2102" custLinFactNeighborY="-200000"/>
      <dgm:spPr/>
    </dgm:pt>
  </dgm:ptLst>
  <dgm:cxnLst>
    <dgm:cxn modelId="{0CF7550D-8018-EC48-B4D1-8C7DFEC6957B}" type="presOf" srcId="{90FA4EA3-1C7D-5C48-8F32-8CA95B816F56}" destId="{2DC46EB9-4AF9-EB45-B745-83CACA48066E}" srcOrd="0" destOrd="0" presId="urn:microsoft.com/office/officeart/2005/8/layout/lProcess3"/>
    <dgm:cxn modelId="{3E964324-A686-5245-8340-7CEC07A3774F}" type="presOf" srcId="{A4BA904C-C1A0-9D4C-B332-1753E5F9F951}" destId="{48EC467F-34AB-2246-9090-998A8E58E9DD}" srcOrd="0" destOrd="0" presId="urn:microsoft.com/office/officeart/2005/8/layout/lProcess3"/>
    <dgm:cxn modelId="{0F814435-EDDA-4F42-A31C-33874977F588}" srcId="{90FA4EA3-1C7D-5C48-8F32-8CA95B816F56}" destId="{B001E5A9-AF95-AA44-A938-B6A92435DD7D}" srcOrd="2" destOrd="0" parTransId="{80AE93FE-E179-E644-A998-4961548799BD}" sibTransId="{3A4AEA3C-9506-9E4B-807D-A82C0A2A1826}"/>
    <dgm:cxn modelId="{8A3C0A48-0192-3D4E-B37D-4223FEBCA1BC}" srcId="{90FA4EA3-1C7D-5C48-8F32-8CA95B816F56}" destId="{A4BA904C-C1A0-9D4C-B332-1753E5F9F951}" srcOrd="3" destOrd="0" parTransId="{675CAA12-EF08-1B45-BA9E-303B4412AD5B}" sibTransId="{139AC418-A9AB-9746-BFD6-DB18E59FB54B}"/>
    <dgm:cxn modelId="{04200C4B-1146-1648-AB5E-AFE83E91A664}" type="presOf" srcId="{414ED785-E3D9-B049-9B41-FFE7D22C4E01}" destId="{0B80B693-CB2D-A243-B422-2650277F8130}" srcOrd="0" destOrd="0" presId="urn:microsoft.com/office/officeart/2005/8/layout/lProcess3"/>
    <dgm:cxn modelId="{DE639655-B76F-9449-A66B-D2FCB77EA60E}" type="presOf" srcId="{B8FB04A7-B4E9-9346-8140-B43C633F3F8D}" destId="{B1647FDC-C375-7E46-A806-BFF3417929FD}" srcOrd="0" destOrd="0" presId="urn:microsoft.com/office/officeart/2005/8/layout/lProcess3"/>
    <dgm:cxn modelId="{B400FA7F-0BA2-2348-98DE-23F0EA6DEAA8}" type="presOf" srcId="{B001E5A9-AF95-AA44-A938-B6A92435DD7D}" destId="{EBBE5448-CE41-C84B-B33A-7331DEB2EB19}" srcOrd="0" destOrd="0" presId="urn:microsoft.com/office/officeart/2005/8/layout/lProcess3"/>
    <dgm:cxn modelId="{3B741B9E-083C-0545-BA7E-530F7391BD70}" srcId="{90FA4EA3-1C7D-5C48-8F32-8CA95B816F56}" destId="{414ED785-E3D9-B049-9B41-FFE7D22C4E01}" srcOrd="1" destOrd="0" parTransId="{A3368411-A790-0540-A0BE-F7D9F66620DF}" sibTransId="{83EA0C31-5A37-314E-B42B-2E7D58AA1D3E}"/>
    <dgm:cxn modelId="{183AF6C7-D73F-1E41-AEF2-321DDFD8C474}" srcId="{90FA4EA3-1C7D-5C48-8F32-8CA95B816F56}" destId="{B8FB04A7-B4E9-9346-8140-B43C633F3F8D}" srcOrd="0" destOrd="0" parTransId="{8BEAC3A4-F1B4-B140-BE10-DBF4E097F289}" sibTransId="{1AB9D52A-0F50-4C4D-B418-52F298E54BE5}"/>
    <dgm:cxn modelId="{ADD8781D-AA1D-4F4F-B2A5-82431CE7C032}" type="presParOf" srcId="{2DC46EB9-4AF9-EB45-B745-83CACA48066E}" destId="{89CA91EE-C744-5545-A369-79AD4E0FCF43}" srcOrd="0" destOrd="0" presId="urn:microsoft.com/office/officeart/2005/8/layout/lProcess3"/>
    <dgm:cxn modelId="{D1BF7FD1-0580-4840-8A92-8DED54D03E4D}" type="presParOf" srcId="{89CA91EE-C744-5545-A369-79AD4E0FCF43}" destId="{B1647FDC-C375-7E46-A806-BFF3417929FD}" srcOrd="0" destOrd="0" presId="urn:microsoft.com/office/officeart/2005/8/layout/lProcess3"/>
    <dgm:cxn modelId="{DEBC8C93-89FD-B040-8CCE-CC6D127525C6}" type="presParOf" srcId="{2DC46EB9-4AF9-EB45-B745-83CACA48066E}" destId="{7FD1E888-4C11-1540-9459-EC3437FF96A4}" srcOrd="1" destOrd="0" presId="urn:microsoft.com/office/officeart/2005/8/layout/lProcess3"/>
    <dgm:cxn modelId="{DBFE7B78-792E-CB44-AE47-BA9E3F58DF1B}" type="presParOf" srcId="{2DC46EB9-4AF9-EB45-B745-83CACA48066E}" destId="{E74C5E78-F447-DA41-A181-0AFB5E82ECA9}" srcOrd="2" destOrd="0" presId="urn:microsoft.com/office/officeart/2005/8/layout/lProcess3"/>
    <dgm:cxn modelId="{25D60364-7021-E84C-8FEF-6F4A7D918812}" type="presParOf" srcId="{E74C5E78-F447-DA41-A181-0AFB5E82ECA9}" destId="{0B80B693-CB2D-A243-B422-2650277F8130}" srcOrd="0" destOrd="0" presId="urn:microsoft.com/office/officeart/2005/8/layout/lProcess3"/>
    <dgm:cxn modelId="{EA3F5ACF-FE37-1647-821C-FC0EC4EF21B1}" type="presParOf" srcId="{2DC46EB9-4AF9-EB45-B745-83CACA48066E}" destId="{DE71B83E-1021-F14F-B3AA-1E9BE6E2DC4A}" srcOrd="3" destOrd="0" presId="urn:microsoft.com/office/officeart/2005/8/layout/lProcess3"/>
    <dgm:cxn modelId="{AC86F902-3B67-AB44-A433-5A441D82F4AE}" type="presParOf" srcId="{2DC46EB9-4AF9-EB45-B745-83CACA48066E}" destId="{F0B6E314-11A5-8B43-ABDD-986D82988B1C}" srcOrd="4" destOrd="0" presId="urn:microsoft.com/office/officeart/2005/8/layout/lProcess3"/>
    <dgm:cxn modelId="{055F740F-0CF3-AF44-B10A-AA32A9BB06A1}" type="presParOf" srcId="{F0B6E314-11A5-8B43-ABDD-986D82988B1C}" destId="{EBBE5448-CE41-C84B-B33A-7331DEB2EB19}" srcOrd="0" destOrd="0" presId="urn:microsoft.com/office/officeart/2005/8/layout/lProcess3"/>
    <dgm:cxn modelId="{51C3A33C-0A6E-8643-A734-7207F00CDDD7}" type="presParOf" srcId="{2DC46EB9-4AF9-EB45-B745-83CACA48066E}" destId="{CB3DEF95-0386-5544-A285-8617697F85DD}" srcOrd="5" destOrd="0" presId="urn:microsoft.com/office/officeart/2005/8/layout/lProcess3"/>
    <dgm:cxn modelId="{2A9E03D7-931B-A04C-B524-8A03165B2EF1}" type="presParOf" srcId="{2DC46EB9-4AF9-EB45-B745-83CACA48066E}" destId="{E0F01354-5283-5145-9855-F6987C3DFCC3}" srcOrd="6" destOrd="0" presId="urn:microsoft.com/office/officeart/2005/8/layout/lProcess3"/>
    <dgm:cxn modelId="{BC266653-74FD-C746-BD4D-81C0060F8ABB}" type="presParOf" srcId="{E0F01354-5283-5145-9855-F6987C3DFCC3}" destId="{48EC467F-34AB-2246-9090-998A8E58E9DD}"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47FDC-C375-7E46-A806-BFF3417929FD}">
      <dsp:nvSpPr>
        <dsp:cNvPr id="0" name=""/>
        <dsp:cNvSpPr/>
      </dsp:nvSpPr>
      <dsp:spPr>
        <a:xfrm>
          <a:off x="207626" y="2869003"/>
          <a:ext cx="2096636" cy="838654"/>
        </a:xfrm>
        <a:prstGeom prst="chevron">
          <a:avLst/>
        </a:prstGeom>
        <a:solidFill>
          <a:srgbClr val="C00000">
            <a:alpha val="72000"/>
          </a:srgb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0" tIns="34925" rIns="0" bIns="34925" numCol="1" spcCol="1270" anchor="ctr" anchorCtr="0">
          <a:noAutofit/>
        </a:bodyPr>
        <a:lstStyle/>
        <a:p>
          <a:pPr marL="0" lvl="0" indent="0" algn="ctr" defTabSz="2444750">
            <a:lnSpc>
              <a:spcPct val="90000"/>
            </a:lnSpc>
            <a:spcBef>
              <a:spcPct val="0"/>
            </a:spcBef>
            <a:spcAft>
              <a:spcPct val="35000"/>
            </a:spcAft>
            <a:buNone/>
          </a:pPr>
          <a:r>
            <a:rPr lang="en-US" sz="5500" kern="1200" dirty="0"/>
            <a:t>4</a:t>
          </a:r>
        </a:p>
      </dsp:txBody>
      <dsp:txXfrm>
        <a:off x="626953" y="2869003"/>
        <a:ext cx="1257982" cy="838654"/>
      </dsp:txXfrm>
    </dsp:sp>
    <dsp:sp modelId="{0B80B693-CB2D-A243-B422-2650277F8130}">
      <dsp:nvSpPr>
        <dsp:cNvPr id="0" name=""/>
        <dsp:cNvSpPr/>
      </dsp:nvSpPr>
      <dsp:spPr>
        <a:xfrm>
          <a:off x="186701" y="1952110"/>
          <a:ext cx="2096636" cy="838654"/>
        </a:xfrm>
        <a:prstGeom prst="chevron">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0" tIns="34925" rIns="0" bIns="34925" numCol="1" spcCol="1270" anchor="ctr" anchorCtr="0">
          <a:noAutofit/>
        </a:bodyPr>
        <a:lstStyle/>
        <a:p>
          <a:pPr marL="0" lvl="0" indent="0" algn="ctr" defTabSz="2444750">
            <a:lnSpc>
              <a:spcPct val="90000"/>
            </a:lnSpc>
            <a:spcBef>
              <a:spcPct val="0"/>
            </a:spcBef>
            <a:spcAft>
              <a:spcPct val="35000"/>
            </a:spcAft>
            <a:buNone/>
          </a:pPr>
          <a:r>
            <a:rPr lang="en-US" sz="5500" kern="1200" dirty="0"/>
            <a:t>3</a:t>
          </a:r>
        </a:p>
      </dsp:txBody>
      <dsp:txXfrm>
        <a:off x="606028" y="1952110"/>
        <a:ext cx="1257982" cy="838654"/>
      </dsp:txXfrm>
    </dsp:sp>
    <dsp:sp modelId="{EBBE5448-CE41-C84B-B33A-7331DEB2EB19}">
      <dsp:nvSpPr>
        <dsp:cNvPr id="0" name=""/>
        <dsp:cNvSpPr/>
      </dsp:nvSpPr>
      <dsp:spPr>
        <a:xfrm>
          <a:off x="162653" y="961449"/>
          <a:ext cx="2096636" cy="838654"/>
        </a:xfrm>
        <a:prstGeom prst="chevron">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0" tIns="34925" rIns="0" bIns="34925" numCol="1" spcCol="1270" anchor="ctr" anchorCtr="0">
          <a:noAutofit/>
        </a:bodyPr>
        <a:lstStyle/>
        <a:p>
          <a:pPr marL="0" lvl="0" indent="0" algn="ctr" defTabSz="2444750">
            <a:lnSpc>
              <a:spcPct val="90000"/>
            </a:lnSpc>
            <a:spcBef>
              <a:spcPct val="0"/>
            </a:spcBef>
            <a:spcAft>
              <a:spcPct val="35000"/>
            </a:spcAft>
            <a:buNone/>
          </a:pPr>
          <a:r>
            <a:rPr lang="en-US" sz="5500" kern="1200" dirty="0"/>
            <a:t>2</a:t>
          </a:r>
        </a:p>
      </dsp:txBody>
      <dsp:txXfrm>
        <a:off x="581980" y="961449"/>
        <a:ext cx="1257982" cy="838654"/>
      </dsp:txXfrm>
    </dsp:sp>
    <dsp:sp modelId="{48EC467F-34AB-2246-9090-998A8E58E9DD}">
      <dsp:nvSpPr>
        <dsp:cNvPr id="0" name=""/>
        <dsp:cNvSpPr/>
      </dsp:nvSpPr>
      <dsp:spPr>
        <a:xfrm>
          <a:off x="127471" y="0"/>
          <a:ext cx="2096636" cy="838654"/>
        </a:xfrm>
        <a:prstGeom prst="chevron">
          <a:avLst/>
        </a:prstGeom>
        <a:solidFill>
          <a:schemeClr val="accent6">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9850" tIns="34925" rIns="0" bIns="34925" numCol="1" spcCol="1270" anchor="ctr" anchorCtr="0">
          <a:noAutofit/>
        </a:bodyPr>
        <a:lstStyle/>
        <a:p>
          <a:pPr marL="0" lvl="0" indent="0" algn="ctr" defTabSz="2444750">
            <a:lnSpc>
              <a:spcPct val="90000"/>
            </a:lnSpc>
            <a:spcBef>
              <a:spcPct val="0"/>
            </a:spcBef>
            <a:spcAft>
              <a:spcPct val="35000"/>
            </a:spcAft>
            <a:buNone/>
          </a:pPr>
          <a:r>
            <a:rPr lang="en-US" sz="5500" kern="1200" dirty="0"/>
            <a:t>1</a:t>
          </a:r>
        </a:p>
      </dsp:txBody>
      <dsp:txXfrm>
        <a:off x="546798" y="0"/>
        <a:ext cx="1257982" cy="8386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FDE0D4-0B11-4A48-BFE2-919BDA28DA8A}" type="datetimeFigureOut">
              <a:rPr lang="en-US" smtClean="0"/>
              <a:t>6/2/2019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EBA04-097F-458E-8F99-94ECAAB870C8}" type="slidenum">
              <a:rPr lang="en-US" smtClean="0"/>
              <a:t>‹#›</a:t>
            </a:fld>
            <a:endParaRPr lang="en-US"/>
          </a:p>
        </p:txBody>
      </p:sp>
    </p:spTree>
    <p:extLst>
      <p:ext uri="{BB962C8B-B14F-4D97-AF65-F5344CB8AC3E}">
        <p14:creationId xmlns:p14="http://schemas.microsoft.com/office/powerpoint/2010/main" val="3625332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May 22, 2019</a:t>
            </a:r>
          </a:p>
        </p:txBody>
      </p:sp>
      <p:sp>
        <p:nvSpPr>
          <p:cNvPr id="5" name="Footer Placeholder 4"/>
          <p:cNvSpPr>
            <a:spLocks noGrp="1"/>
          </p:cNvSpPr>
          <p:nvPr>
            <p:ph type="ftr" sz="quarter" idx="11"/>
          </p:nvPr>
        </p:nvSpPr>
        <p:spPr/>
        <p:txBody>
          <a:bodyPr/>
          <a:lstStyle/>
          <a:p>
            <a:r>
              <a:rPr lang="en-US"/>
              <a:t>PROPRIETRY INFORMATION - ALL HAZARDS CONSORTIUM -  SISE GIS COMMITTEE</a:t>
            </a:r>
          </a:p>
        </p:txBody>
      </p:sp>
      <p:sp>
        <p:nvSpPr>
          <p:cNvPr id="6" name="Slide Number Placeholder 5"/>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3923490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22, 2019</a:t>
            </a:r>
          </a:p>
        </p:txBody>
      </p:sp>
      <p:sp>
        <p:nvSpPr>
          <p:cNvPr id="5" name="Footer Placeholder 4"/>
          <p:cNvSpPr>
            <a:spLocks noGrp="1"/>
          </p:cNvSpPr>
          <p:nvPr>
            <p:ph type="ftr" sz="quarter" idx="11"/>
          </p:nvPr>
        </p:nvSpPr>
        <p:spPr/>
        <p:txBody>
          <a:bodyPr/>
          <a:lstStyle/>
          <a:p>
            <a:r>
              <a:rPr lang="en-US"/>
              <a:t>PROPRIETRY INFORMATION - ALL HAZARDS CONSORTIUM -  SISE GIS COMMITTEE</a:t>
            </a:r>
          </a:p>
        </p:txBody>
      </p:sp>
      <p:sp>
        <p:nvSpPr>
          <p:cNvPr id="6" name="Slide Number Placeholder 5"/>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118546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22, 2019</a:t>
            </a:r>
          </a:p>
        </p:txBody>
      </p:sp>
      <p:sp>
        <p:nvSpPr>
          <p:cNvPr id="5" name="Footer Placeholder 4"/>
          <p:cNvSpPr>
            <a:spLocks noGrp="1"/>
          </p:cNvSpPr>
          <p:nvPr>
            <p:ph type="ftr" sz="quarter" idx="11"/>
          </p:nvPr>
        </p:nvSpPr>
        <p:spPr/>
        <p:txBody>
          <a:bodyPr/>
          <a:lstStyle/>
          <a:p>
            <a:r>
              <a:rPr lang="en-US"/>
              <a:t>PROPRIETRY INFORMATION - ALL HAZARDS CONSORTIUM -  SISE GIS COMMITTEE</a:t>
            </a:r>
          </a:p>
        </p:txBody>
      </p:sp>
      <p:sp>
        <p:nvSpPr>
          <p:cNvPr id="6" name="Slide Number Placeholder 5"/>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4116550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May 22, 2019</a:t>
            </a:r>
          </a:p>
        </p:txBody>
      </p:sp>
      <p:sp>
        <p:nvSpPr>
          <p:cNvPr id="5" name="Footer Placeholder 4"/>
          <p:cNvSpPr>
            <a:spLocks noGrp="1"/>
          </p:cNvSpPr>
          <p:nvPr>
            <p:ph type="ftr" sz="quarter" idx="11"/>
          </p:nvPr>
        </p:nvSpPr>
        <p:spPr/>
        <p:txBody>
          <a:bodyPr/>
          <a:lstStyle/>
          <a:p>
            <a:r>
              <a:rPr lang="en-US"/>
              <a:t>PROPRIETRY INFORMATION - ALL HAZARDS CONSORTIUM -  SISE GIS COMMITTEE</a:t>
            </a:r>
          </a:p>
        </p:txBody>
      </p:sp>
      <p:sp>
        <p:nvSpPr>
          <p:cNvPr id="6" name="Slide Number Placeholder 5"/>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512190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May 22, 2019</a:t>
            </a:r>
          </a:p>
        </p:txBody>
      </p:sp>
      <p:sp>
        <p:nvSpPr>
          <p:cNvPr id="5" name="Footer Placeholder 4"/>
          <p:cNvSpPr>
            <a:spLocks noGrp="1"/>
          </p:cNvSpPr>
          <p:nvPr>
            <p:ph type="ftr" sz="quarter" idx="11"/>
          </p:nvPr>
        </p:nvSpPr>
        <p:spPr/>
        <p:txBody>
          <a:bodyPr/>
          <a:lstStyle/>
          <a:p>
            <a:r>
              <a:rPr lang="en-US"/>
              <a:t>PROPRIETRY INFORMATION - ALL HAZARDS CONSORTIUM -  SISE GIS COMMITTEE</a:t>
            </a:r>
          </a:p>
        </p:txBody>
      </p:sp>
      <p:sp>
        <p:nvSpPr>
          <p:cNvPr id="6" name="Slide Number Placeholder 5"/>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283951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May 22, 2019</a:t>
            </a:r>
          </a:p>
        </p:txBody>
      </p:sp>
      <p:sp>
        <p:nvSpPr>
          <p:cNvPr id="6" name="Footer Placeholder 5"/>
          <p:cNvSpPr>
            <a:spLocks noGrp="1"/>
          </p:cNvSpPr>
          <p:nvPr>
            <p:ph type="ftr" sz="quarter" idx="11"/>
          </p:nvPr>
        </p:nvSpPr>
        <p:spPr/>
        <p:txBody>
          <a:bodyPr/>
          <a:lstStyle/>
          <a:p>
            <a:r>
              <a:rPr lang="en-US"/>
              <a:t>PROPRIETRY INFORMATION - ALL HAZARDS CONSORTIUM -  SISE GIS COMMITTEE</a:t>
            </a:r>
          </a:p>
        </p:txBody>
      </p:sp>
      <p:sp>
        <p:nvSpPr>
          <p:cNvPr id="7" name="Slide Number Placeholder 6"/>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2871467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May 22, 2019</a:t>
            </a:r>
          </a:p>
        </p:txBody>
      </p:sp>
      <p:sp>
        <p:nvSpPr>
          <p:cNvPr id="8" name="Footer Placeholder 7"/>
          <p:cNvSpPr>
            <a:spLocks noGrp="1"/>
          </p:cNvSpPr>
          <p:nvPr>
            <p:ph type="ftr" sz="quarter" idx="11"/>
          </p:nvPr>
        </p:nvSpPr>
        <p:spPr/>
        <p:txBody>
          <a:bodyPr/>
          <a:lstStyle/>
          <a:p>
            <a:r>
              <a:rPr lang="en-US"/>
              <a:t>PROPRIETRY INFORMATION - ALL HAZARDS CONSORTIUM -  SISE GIS COMMITTEE</a:t>
            </a:r>
          </a:p>
        </p:txBody>
      </p:sp>
      <p:sp>
        <p:nvSpPr>
          <p:cNvPr id="9" name="Slide Number Placeholder 8"/>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65333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May 22, 2019</a:t>
            </a:r>
          </a:p>
        </p:txBody>
      </p:sp>
      <p:sp>
        <p:nvSpPr>
          <p:cNvPr id="4" name="Footer Placeholder 3"/>
          <p:cNvSpPr>
            <a:spLocks noGrp="1"/>
          </p:cNvSpPr>
          <p:nvPr>
            <p:ph type="ftr" sz="quarter" idx="11"/>
          </p:nvPr>
        </p:nvSpPr>
        <p:spPr/>
        <p:txBody>
          <a:bodyPr/>
          <a:lstStyle/>
          <a:p>
            <a:r>
              <a:rPr lang="en-US"/>
              <a:t>PROPRIETRY INFORMATION - ALL HAZARDS CONSORTIUM -  SISE GIS COMMITTEE</a:t>
            </a:r>
          </a:p>
        </p:txBody>
      </p:sp>
      <p:sp>
        <p:nvSpPr>
          <p:cNvPr id="5" name="Slide Number Placeholder 4"/>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245750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May 22, 2019</a:t>
            </a:r>
          </a:p>
        </p:txBody>
      </p:sp>
      <p:sp>
        <p:nvSpPr>
          <p:cNvPr id="3" name="Footer Placeholder 2"/>
          <p:cNvSpPr>
            <a:spLocks noGrp="1"/>
          </p:cNvSpPr>
          <p:nvPr>
            <p:ph type="ftr" sz="quarter" idx="11"/>
          </p:nvPr>
        </p:nvSpPr>
        <p:spPr/>
        <p:txBody>
          <a:bodyPr/>
          <a:lstStyle/>
          <a:p>
            <a:r>
              <a:rPr lang="en-US"/>
              <a:t>PROPRIETRY INFORMATION - ALL HAZARDS CONSORTIUM -  SISE GIS COMMITTEE</a:t>
            </a:r>
          </a:p>
        </p:txBody>
      </p:sp>
      <p:sp>
        <p:nvSpPr>
          <p:cNvPr id="4" name="Slide Number Placeholder 3"/>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550285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May 22, 2019</a:t>
            </a:r>
          </a:p>
        </p:txBody>
      </p:sp>
      <p:sp>
        <p:nvSpPr>
          <p:cNvPr id="6" name="Footer Placeholder 5"/>
          <p:cNvSpPr>
            <a:spLocks noGrp="1"/>
          </p:cNvSpPr>
          <p:nvPr>
            <p:ph type="ftr" sz="quarter" idx="11"/>
          </p:nvPr>
        </p:nvSpPr>
        <p:spPr/>
        <p:txBody>
          <a:bodyPr/>
          <a:lstStyle/>
          <a:p>
            <a:r>
              <a:rPr lang="en-US"/>
              <a:t>PROPRIETRY INFORMATION - ALL HAZARDS CONSORTIUM -  SISE GIS COMMITTEE</a:t>
            </a:r>
          </a:p>
        </p:txBody>
      </p:sp>
      <p:sp>
        <p:nvSpPr>
          <p:cNvPr id="7" name="Slide Number Placeholder 6"/>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2028648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May 22, 2019</a:t>
            </a:r>
          </a:p>
        </p:txBody>
      </p:sp>
      <p:sp>
        <p:nvSpPr>
          <p:cNvPr id="6" name="Footer Placeholder 5"/>
          <p:cNvSpPr>
            <a:spLocks noGrp="1"/>
          </p:cNvSpPr>
          <p:nvPr>
            <p:ph type="ftr" sz="quarter" idx="11"/>
          </p:nvPr>
        </p:nvSpPr>
        <p:spPr/>
        <p:txBody>
          <a:bodyPr/>
          <a:lstStyle/>
          <a:p>
            <a:r>
              <a:rPr lang="en-US"/>
              <a:t>PROPRIETRY INFORMATION - ALL HAZARDS CONSORTIUM -  SISE GIS COMMITTEE</a:t>
            </a:r>
          </a:p>
        </p:txBody>
      </p:sp>
      <p:sp>
        <p:nvSpPr>
          <p:cNvPr id="7" name="Slide Number Placeholder 6"/>
          <p:cNvSpPr>
            <a:spLocks noGrp="1"/>
          </p:cNvSpPr>
          <p:nvPr>
            <p:ph type="sldNum" sz="quarter" idx="12"/>
          </p:nvPr>
        </p:nvSpPr>
        <p:spPr/>
        <p:txBody>
          <a:bodyPr/>
          <a:lstStyle/>
          <a:p>
            <a:fld id="{3880281C-F672-4671-9DCC-F8AD2EA309D3}" type="slidenum">
              <a:rPr lang="en-US" smtClean="0"/>
              <a:t>‹#›</a:t>
            </a:fld>
            <a:endParaRPr lang="en-US"/>
          </a:p>
        </p:txBody>
      </p:sp>
    </p:spTree>
    <p:extLst>
      <p:ext uri="{BB962C8B-B14F-4D97-AF65-F5344CB8AC3E}">
        <p14:creationId xmlns:p14="http://schemas.microsoft.com/office/powerpoint/2010/main" val="2243007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468489"/>
            <a:ext cx="20574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a:t>May 22, 2019</a:t>
            </a:r>
          </a:p>
        </p:txBody>
      </p:sp>
      <p:sp>
        <p:nvSpPr>
          <p:cNvPr id="5" name="Footer Placeholder 4"/>
          <p:cNvSpPr>
            <a:spLocks noGrp="1"/>
          </p:cNvSpPr>
          <p:nvPr>
            <p:ph type="ftr" sz="quarter" idx="3"/>
          </p:nvPr>
        </p:nvSpPr>
        <p:spPr>
          <a:xfrm>
            <a:off x="3028950" y="6468489"/>
            <a:ext cx="30861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a:t>PROPRIETRY INFORMATION - ALL HAZARDS CONSORTIUM -  SISE GIS COMMITTEE</a:t>
            </a:r>
          </a:p>
        </p:txBody>
      </p:sp>
      <p:sp>
        <p:nvSpPr>
          <p:cNvPr id="6" name="Slide Number Placeholder 5"/>
          <p:cNvSpPr>
            <a:spLocks noGrp="1"/>
          </p:cNvSpPr>
          <p:nvPr>
            <p:ph type="sldNum" sz="quarter" idx="4"/>
          </p:nvPr>
        </p:nvSpPr>
        <p:spPr>
          <a:xfrm>
            <a:off x="6966908" y="6468489"/>
            <a:ext cx="20574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3880281C-F672-4671-9DCC-F8AD2EA309D3}" type="slidenum">
              <a:rPr lang="en-US" smtClean="0"/>
              <a:pPr/>
              <a:t>‹#›</a:t>
            </a:fld>
            <a:endParaRPr lang="en-US"/>
          </a:p>
        </p:txBody>
      </p:sp>
      <p:pic>
        <p:nvPicPr>
          <p:cNvPr id="8" name="Picture 7">
            <a:extLst>
              <a:ext uri="{FF2B5EF4-FFF2-40B4-BE49-F238E27FC236}">
                <a16:creationId xmlns:a16="http://schemas.microsoft.com/office/drawing/2014/main" id="{69BC1C47-8223-43FC-9343-1D2E791BC8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044353" y="112142"/>
            <a:ext cx="996057" cy="724619"/>
          </a:xfrm>
          <a:prstGeom prst="rect">
            <a:avLst/>
          </a:prstGeom>
        </p:spPr>
      </p:pic>
    </p:spTree>
    <p:extLst>
      <p:ext uri="{BB962C8B-B14F-4D97-AF65-F5344CB8AC3E}">
        <p14:creationId xmlns:p14="http://schemas.microsoft.com/office/powerpoint/2010/main" val="24291877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iseusa.or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mindmeister.com/1270383957?t=kRWU6cgPW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linkedin.com/in/debaker/"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0.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jp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image" Target="../media/image49.jpeg"/><Relationship Id="rId16" Type="http://schemas.openxmlformats.org/officeDocument/2006/relationships/image" Target="../media/image63.jp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padlet.com/AHCUSA/sisegiscommmtg5_23_2019" TargetMode="External"/><Relationship Id="rId2" Type="http://schemas.openxmlformats.org/officeDocument/2006/relationships/hyperlink" Target="http://www.padlet.com/"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FE71C-7704-40D9-86CA-18F3A4EF9420}"/>
              </a:ext>
            </a:extLst>
          </p:cNvPr>
          <p:cNvSpPr>
            <a:spLocks noGrp="1"/>
          </p:cNvSpPr>
          <p:nvPr>
            <p:ph type="title"/>
          </p:nvPr>
        </p:nvSpPr>
        <p:spPr>
          <a:xfrm>
            <a:off x="679450" y="2326006"/>
            <a:ext cx="7886700" cy="1325563"/>
          </a:xfrm>
        </p:spPr>
        <p:txBody>
          <a:bodyPr>
            <a:normAutofit/>
          </a:bodyPr>
          <a:lstStyle/>
          <a:p>
            <a:pPr algn="ctr"/>
            <a:r>
              <a:rPr lang="en-US" b="1" dirty="0">
                <a:effectLst>
                  <a:outerShdw blurRad="38100" dist="38100" dir="2700000" algn="tl">
                    <a:srgbClr val="000000">
                      <a:alpha val="43137"/>
                    </a:srgbClr>
                  </a:outerShdw>
                </a:effectLst>
              </a:rPr>
              <a:t>GIS Committee Meeting</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5/22/2019</a:t>
            </a:r>
          </a:p>
        </p:txBody>
      </p:sp>
      <p:sp>
        <p:nvSpPr>
          <p:cNvPr id="4" name="Date Placeholder 3">
            <a:extLst>
              <a:ext uri="{FF2B5EF4-FFF2-40B4-BE49-F238E27FC236}">
                <a16:creationId xmlns:a16="http://schemas.microsoft.com/office/drawing/2014/main" id="{190A37F3-2CD6-43C7-BDE8-C21A796C45A9}"/>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E6D007F0-565A-46AD-8541-D6680D6E55CA}"/>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02D41899-C0BD-47D9-8496-1F672BC77433}"/>
              </a:ext>
            </a:extLst>
          </p:cNvPr>
          <p:cNvSpPr>
            <a:spLocks noGrp="1"/>
          </p:cNvSpPr>
          <p:nvPr>
            <p:ph type="sldNum" sz="quarter" idx="12"/>
          </p:nvPr>
        </p:nvSpPr>
        <p:spPr/>
        <p:txBody>
          <a:bodyPr/>
          <a:lstStyle/>
          <a:p>
            <a:fld id="{3880281C-F672-4671-9DCC-F8AD2EA309D3}" type="slidenum">
              <a:rPr lang="en-US" smtClean="0"/>
              <a:t>1</a:t>
            </a:fld>
            <a:endParaRPr lang="en-US"/>
          </a:p>
        </p:txBody>
      </p:sp>
    </p:spTree>
    <p:extLst>
      <p:ext uri="{BB962C8B-B14F-4D97-AF65-F5344CB8AC3E}">
        <p14:creationId xmlns:p14="http://schemas.microsoft.com/office/powerpoint/2010/main" val="251780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5B1AE-E3E5-496C-906D-16A753EEB03F}"/>
              </a:ext>
            </a:extLst>
          </p:cNvPr>
          <p:cNvSpPr>
            <a:spLocks noGrp="1"/>
          </p:cNvSpPr>
          <p:nvPr>
            <p:ph type="title"/>
          </p:nvPr>
        </p:nvSpPr>
        <p:spPr>
          <a:xfrm>
            <a:off x="1450255" y="-95306"/>
            <a:ext cx="7506931" cy="1325563"/>
          </a:xfrm>
        </p:spPr>
        <p:txBody>
          <a:bodyPr/>
          <a:lstStyle/>
          <a:p>
            <a:r>
              <a:rPr lang="en-US" b="1" dirty="0">
                <a:effectLst>
                  <a:outerShdw blurRad="38100" dist="38100" dir="2700000" algn="tl">
                    <a:srgbClr val="000000">
                      <a:alpha val="43137"/>
                    </a:srgbClr>
                  </a:outerShdw>
                </a:effectLst>
              </a:rPr>
              <a:t>TODAY’S SISE PADLET Session</a:t>
            </a:r>
          </a:p>
        </p:txBody>
      </p:sp>
      <p:sp>
        <p:nvSpPr>
          <p:cNvPr id="4" name="Date Placeholder 3">
            <a:extLst>
              <a:ext uri="{FF2B5EF4-FFF2-40B4-BE49-F238E27FC236}">
                <a16:creationId xmlns:a16="http://schemas.microsoft.com/office/drawing/2014/main" id="{46110D8F-05BE-459E-8971-010F290120AE}"/>
              </a:ext>
            </a:extLst>
          </p:cNvPr>
          <p:cNvSpPr>
            <a:spLocks noGrp="1"/>
          </p:cNvSpPr>
          <p:nvPr>
            <p:ph type="dt" sz="half" idx="10"/>
          </p:nvPr>
        </p:nvSpPr>
        <p:spPr/>
        <p:txBody>
          <a:bodyPr/>
          <a:lstStyle/>
          <a:p>
            <a:fld id="{F093DD97-D6FF-4083-87B9-6E8E30C4E632}" type="datetime1">
              <a:rPr lang="en-US" smtClean="0"/>
              <a:t>6/2/2019</a:t>
            </a:fld>
            <a:endParaRPr lang="en-US"/>
          </a:p>
        </p:txBody>
      </p:sp>
      <p:sp>
        <p:nvSpPr>
          <p:cNvPr id="5" name="Footer Placeholder 4">
            <a:extLst>
              <a:ext uri="{FF2B5EF4-FFF2-40B4-BE49-F238E27FC236}">
                <a16:creationId xmlns:a16="http://schemas.microsoft.com/office/drawing/2014/main" id="{03E6229A-C1E0-43CA-962C-0237CF1523B1}"/>
              </a:ext>
            </a:extLst>
          </p:cNvPr>
          <p:cNvSpPr>
            <a:spLocks noGrp="1"/>
          </p:cNvSpPr>
          <p:nvPr>
            <p:ph type="ftr" sz="quarter" idx="11"/>
          </p:nvPr>
        </p:nvSpPr>
        <p:spPr/>
        <p:txBody>
          <a:bodyPr/>
          <a:lstStyle/>
          <a:p>
            <a:r>
              <a:rPr lang="en-US"/>
              <a:t>AHC PROPRIETARY</a:t>
            </a:r>
          </a:p>
        </p:txBody>
      </p:sp>
      <p:sp>
        <p:nvSpPr>
          <p:cNvPr id="6" name="Slide Number Placeholder 5">
            <a:extLst>
              <a:ext uri="{FF2B5EF4-FFF2-40B4-BE49-F238E27FC236}">
                <a16:creationId xmlns:a16="http://schemas.microsoft.com/office/drawing/2014/main" id="{231B4BEA-2BDE-44E9-A902-CE2E17E35B5E}"/>
              </a:ext>
            </a:extLst>
          </p:cNvPr>
          <p:cNvSpPr>
            <a:spLocks noGrp="1"/>
          </p:cNvSpPr>
          <p:nvPr>
            <p:ph type="sldNum" sz="quarter" idx="12"/>
          </p:nvPr>
        </p:nvSpPr>
        <p:spPr/>
        <p:txBody>
          <a:bodyPr/>
          <a:lstStyle/>
          <a:p>
            <a:fld id="{82A91265-CC9C-4248-B6A1-F551EE530367}" type="slidenum">
              <a:rPr lang="en-US" smtClean="0"/>
              <a:pPr/>
              <a:t>10</a:t>
            </a:fld>
            <a:endParaRPr lang="en-US"/>
          </a:p>
        </p:txBody>
      </p:sp>
      <p:pic>
        <p:nvPicPr>
          <p:cNvPr id="7" name="Picture 6">
            <a:extLst>
              <a:ext uri="{FF2B5EF4-FFF2-40B4-BE49-F238E27FC236}">
                <a16:creationId xmlns:a16="http://schemas.microsoft.com/office/drawing/2014/main" id="{6B4DE336-BE1A-442D-8C95-27629CAA2460}"/>
              </a:ext>
            </a:extLst>
          </p:cNvPr>
          <p:cNvPicPr>
            <a:picLocks noChangeAspect="1"/>
          </p:cNvPicPr>
          <p:nvPr/>
        </p:nvPicPr>
        <p:blipFill>
          <a:blip r:embed="rId2"/>
          <a:stretch>
            <a:fillRect/>
          </a:stretch>
        </p:blipFill>
        <p:spPr>
          <a:xfrm>
            <a:off x="818605" y="1665220"/>
            <a:ext cx="6696891" cy="459818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0FC4E151-3FCB-4137-AC0C-5AA5FF7B3237}"/>
              </a:ext>
            </a:extLst>
          </p:cNvPr>
          <p:cNvSpPr txBox="1"/>
          <p:nvPr/>
        </p:nvSpPr>
        <p:spPr>
          <a:xfrm>
            <a:off x="6966858" y="2708366"/>
            <a:ext cx="1976846" cy="646331"/>
          </a:xfrm>
          <a:prstGeom prst="rect">
            <a:avLst/>
          </a:prstGeom>
          <a:solidFill>
            <a:schemeClr val="bg1"/>
          </a:solidFill>
          <a:ln w="38100">
            <a:solidFill>
              <a:srgbClr val="FF0000"/>
            </a:solidFill>
          </a:ln>
        </p:spPr>
        <p:txBody>
          <a:bodyPr wrap="square" rtlCol="0">
            <a:spAutoFit/>
          </a:bodyPr>
          <a:lstStyle/>
          <a:p>
            <a:pPr algn="ctr"/>
            <a:r>
              <a:rPr lang="en-US" b="1" dirty="0"/>
              <a:t>QUESTIONS OR TOPICS POSTED:</a:t>
            </a:r>
          </a:p>
        </p:txBody>
      </p:sp>
      <p:sp>
        <p:nvSpPr>
          <p:cNvPr id="11" name="TextBox 10">
            <a:extLst>
              <a:ext uri="{FF2B5EF4-FFF2-40B4-BE49-F238E27FC236}">
                <a16:creationId xmlns:a16="http://schemas.microsoft.com/office/drawing/2014/main" id="{EBEFCAB4-F120-44DA-957C-BB91B52973EA}"/>
              </a:ext>
            </a:extLst>
          </p:cNvPr>
          <p:cNvSpPr txBox="1"/>
          <p:nvPr/>
        </p:nvSpPr>
        <p:spPr>
          <a:xfrm>
            <a:off x="6927670" y="4663441"/>
            <a:ext cx="1976846" cy="1477328"/>
          </a:xfrm>
          <a:prstGeom prst="rect">
            <a:avLst/>
          </a:prstGeom>
          <a:solidFill>
            <a:schemeClr val="bg1"/>
          </a:solidFill>
          <a:ln w="38100">
            <a:solidFill>
              <a:srgbClr val="FF0000"/>
            </a:solidFill>
          </a:ln>
        </p:spPr>
        <p:txBody>
          <a:bodyPr wrap="square" rtlCol="0">
            <a:spAutoFit/>
          </a:bodyPr>
          <a:lstStyle/>
          <a:p>
            <a:pPr algn="ctr"/>
            <a:r>
              <a:rPr lang="en-US" b="1" dirty="0"/>
              <a:t>ENTER YOUR FEEDBACK IN COMMENTS SECTION UNDER EACH POST</a:t>
            </a:r>
          </a:p>
        </p:txBody>
      </p:sp>
      <p:sp>
        <p:nvSpPr>
          <p:cNvPr id="13" name="TextBox 12">
            <a:extLst>
              <a:ext uri="{FF2B5EF4-FFF2-40B4-BE49-F238E27FC236}">
                <a16:creationId xmlns:a16="http://schemas.microsoft.com/office/drawing/2014/main" id="{CD52A5BF-CEC7-401D-9B22-130B26D0D185}"/>
              </a:ext>
            </a:extLst>
          </p:cNvPr>
          <p:cNvSpPr txBox="1"/>
          <p:nvPr/>
        </p:nvSpPr>
        <p:spPr>
          <a:xfrm>
            <a:off x="178527" y="3879669"/>
            <a:ext cx="1976846" cy="369332"/>
          </a:xfrm>
          <a:prstGeom prst="rect">
            <a:avLst/>
          </a:prstGeom>
          <a:solidFill>
            <a:schemeClr val="bg1"/>
          </a:solidFill>
          <a:ln w="38100">
            <a:solidFill>
              <a:srgbClr val="FF0000"/>
            </a:solidFill>
          </a:ln>
        </p:spPr>
        <p:txBody>
          <a:bodyPr wrap="square" rtlCol="0">
            <a:spAutoFit/>
          </a:bodyPr>
          <a:lstStyle/>
          <a:p>
            <a:pPr algn="ctr"/>
            <a:r>
              <a:rPr lang="en-US" b="1" dirty="0"/>
              <a:t>AUTHOR OF POST</a:t>
            </a:r>
          </a:p>
        </p:txBody>
      </p:sp>
      <p:sp>
        <p:nvSpPr>
          <p:cNvPr id="25" name="TextBox 24">
            <a:extLst>
              <a:ext uri="{FF2B5EF4-FFF2-40B4-BE49-F238E27FC236}">
                <a16:creationId xmlns:a16="http://schemas.microsoft.com/office/drawing/2014/main" id="{FC480274-6C92-4B7A-9142-FEEB62BAE81C}"/>
              </a:ext>
            </a:extLst>
          </p:cNvPr>
          <p:cNvSpPr txBox="1"/>
          <p:nvPr/>
        </p:nvSpPr>
        <p:spPr>
          <a:xfrm>
            <a:off x="3923211" y="1267098"/>
            <a:ext cx="2251165" cy="646331"/>
          </a:xfrm>
          <a:prstGeom prst="rect">
            <a:avLst/>
          </a:prstGeom>
          <a:solidFill>
            <a:schemeClr val="bg1"/>
          </a:solidFill>
          <a:ln w="38100">
            <a:solidFill>
              <a:srgbClr val="FF0000"/>
            </a:solidFill>
          </a:ln>
        </p:spPr>
        <p:txBody>
          <a:bodyPr wrap="square" rtlCol="0">
            <a:spAutoFit/>
          </a:bodyPr>
          <a:lstStyle/>
          <a:p>
            <a:pPr algn="ctr"/>
            <a:r>
              <a:rPr lang="en-US" b="1" dirty="0"/>
              <a:t>SESSION INFO &amp; TOPICS TO DISCUSS</a:t>
            </a:r>
          </a:p>
        </p:txBody>
      </p:sp>
      <p:cxnSp>
        <p:nvCxnSpPr>
          <p:cNvPr id="26" name="Straight Arrow Connector 25">
            <a:extLst>
              <a:ext uri="{FF2B5EF4-FFF2-40B4-BE49-F238E27FC236}">
                <a16:creationId xmlns:a16="http://schemas.microsoft.com/office/drawing/2014/main" id="{CF710DAE-D58C-4647-8A3A-0F24A6611227}"/>
              </a:ext>
            </a:extLst>
          </p:cNvPr>
          <p:cNvCxnSpPr>
            <a:cxnSpLocks/>
            <a:stCxn id="25" idx="1"/>
          </p:cNvCxnSpPr>
          <p:nvPr/>
        </p:nvCxnSpPr>
        <p:spPr>
          <a:xfrm flipH="1">
            <a:off x="3074127" y="1590264"/>
            <a:ext cx="849084" cy="2385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C7C224C-606D-4052-9502-434ED68CB18E}"/>
              </a:ext>
            </a:extLst>
          </p:cNvPr>
          <p:cNvCxnSpPr>
            <a:cxnSpLocks/>
            <a:stCxn id="25" idx="2"/>
          </p:cNvCxnSpPr>
          <p:nvPr/>
        </p:nvCxnSpPr>
        <p:spPr>
          <a:xfrm flipH="1">
            <a:off x="3509554" y="1913429"/>
            <a:ext cx="1539240" cy="5859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701FED0-A677-4BB9-BC88-161F565D73B0}"/>
              </a:ext>
            </a:extLst>
          </p:cNvPr>
          <p:cNvCxnSpPr>
            <a:cxnSpLocks/>
            <a:stCxn id="25" idx="2"/>
          </p:cNvCxnSpPr>
          <p:nvPr/>
        </p:nvCxnSpPr>
        <p:spPr>
          <a:xfrm>
            <a:off x="5048794" y="1913429"/>
            <a:ext cx="2179320" cy="4988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89C0CCD-949C-4F72-BA43-01CE435BD133}"/>
              </a:ext>
            </a:extLst>
          </p:cNvPr>
          <p:cNvCxnSpPr>
            <a:cxnSpLocks/>
            <a:stCxn id="25" idx="2"/>
          </p:cNvCxnSpPr>
          <p:nvPr/>
        </p:nvCxnSpPr>
        <p:spPr>
          <a:xfrm>
            <a:off x="5048794" y="1913429"/>
            <a:ext cx="803366" cy="4901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D313520-CF2A-4C1F-8272-728B067F0826}"/>
              </a:ext>
            </a:extLst>
          </p:cNvPr>
          <p:cNvCxnSpPr>
            <a:cxnSpLocks/>
            <a:stCxn id="25" idx="2"/>
          </p:cNvCxnSpPr>
          <p:nvPr/>
        </p:nvCxnSpPr>
        <p:spPr>
          <a:xfrm flipH="1">
            <a:off x="4650377" y="1913429"/>
            <a:ext cx="398417" cy="4901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D55AA3B-D681-479A-86D8-2B320B1CE41A}"/>
              </a:ext>
            </a:extLst>
          </p:cNvPr>
          <p:cNvCxnSpPr/>
          <p:nvPr/>
        </p:nvCxnSpPr>
        <p:spPr>
          <a:xfrm flipH="1">
            <a:off x="2264229" y="2508069"/>
            <a:ext cx="60960" cy="376210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669D75C-B6C2-42C2-808A-0315BC374D8E}"/>
              </a:ext>
            </a:extLst>
          </p:cNvPr>
          <p:cNvCxnSpPr/>
          <p:nvPr/>
        </p:nvCxnSpPr>
        <p:spPr>
          <a:xfrm flipH="1">
            <a:off x="3818709" y="2451463"/>
            <a:ext cx="60960" cy="376210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00B5BB0-BDAE-4BC6-9B05-994DF51EFC66}"/>
              </a:ext>
            </a:extLst>
          </p:cNvPr>
          <p:cNvCxnSpPr/>
          <p:nvPr/>
        </p:nvCxnSpPr>
        <p:spPr>
          <a:xfrm flipH="1">
            <a:off x="5246915" y="2434046"/>
            <a:ext cx="60960" cy="376210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8A3D69D-A7F2-4ECD-B098-472A48A9E62C}"/>
              </a:ext>
            </a:extLst>
          </p:cNvPr>
          <p:cNvCxnSpPr/>
          <p:nvPr/>
        </p:nvCxnSpPr>
        <p:spPr>
          <a:xfrm flipH="1">
            <a:off x="6801395" y="2377440"/>
            <a:ext cx="60960" cy="3762102"/>
          </a:xfrm>
          <a:prstGeom prst="lin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F90817E-F41F-4FC5-BA3A-B7BBA5A1AE8F}"/>
              </a:ext>
            </a:extLst>
          </p:cNvPr>
          <p:cNvCxnSpPr>
            <a:cxnSpLocks/>
            <a:stCxn id="8" idx="1"/>
          </p:cNvCxnSpPr>
          <p:nvPr/>
        </p:nvCxnSpPr>
        <p:spPr>
          <a:xfrm flipH="1">
            <a:off x="4528457" y="3031532"/>
            <a:ext cx="2438401" cy="2951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629FC7C-3D77-40D0-B157-470160961BF6}"/>
              </a:ext>
            </a:extLst>
          </p:cNvPr>
          <p:cNvCxnSpPr>
            <a:cxnSpLocks/>
            <a:stCxn id="13" idx="3"/>
          </p:cNvCxnSpPr>
          <p:nvPr/>
        </p:nvCxnSpPr>
        <p:spPr>
          <a:xfrm flipV="1">
            <a:off x="2155373" y="3152503"/>
            <a:ext cx="1789610" cy="9118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71B3F35-B934-428F-8960-EC4733C2C5C3}"/>
              </a:ext>
            </a:extLst>
          </p:cNvPr>
          <p:cNvCxnSpPr>
            <a:cxnSpLocks/>
            <a:stCxn id="11" idx="1"/>
          </p:cNvCxnSpPr>
          <p:nvPr/>
        </p:nvCxnSpPr>
        <p:spPr>
          <a:xfrm flipH="1">
            <a:off x="4197531" y="5402105"/>
            <a:ext cx="2730139" cy="4326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6F5EB7-9300-49DF-ADE9-042F1335746A}"/>
              </a:ext>
            </a:extLst>
          </p:cNvPr>
          <p:cNvSpPr txBox="1"/>
          <p:nvPr/>
        </p:nvSpPr>
        <p:spPr>
          <a:xfrm>
            <a:off x="962025" y="1962150"/>
            <a:ext cx="2486025" cy="246221"/>
          </a:xfrm>
          <a:prstGeom prst="rect">
            <a:avLst/>
          </a:prstGeom>
          <a:solidFill>
            <a:schemeClr val="bg1"/>
          </a:solidFill>
        </p:spPr>
        <p:txBody>
          <a:bodyPr wrap="square" rtlCol="0">
            <a:spAutoFit/>
          </a:bodyPr>
          <a:lstStyle/>
          <a:p>
            <a:r>
              <a:rPr lang="en-US" sz="1000" b="1" dirty="0"/>
              <a:t>May 22, 2019 SISE GIS Committee Meeting</a:t>
            </a:r>
            <a:endParaRPr lang="en-US" sz="1000" dirty="0"/>
          </a:p>
        </p:txBody>
      </p:sp>
      <p:cxnSp>
        <p:nvCxnSpPr>
          <p:cNvPr id="30" name="Straight Arrow Connector 29">
            <a:extLst>
              <a:ext uri="{FF2B5EF4-FFF2-40B4-BE49-F238E27FC236}">
                <a16:creationId xmlns:a16="http://schemas.microsoft.com/office/drawing/2014/main" id="{76F8742F-B9DD-48AD-9B4B-1549DAEB25B8}"/>
              </a:ext>
            </a:extLst>
          </p:cNvPr>
          <p:cNvCxnSpPr>
            <a:cxnSpLocks/>
            <a:stCxn id="25" idx="2"/>
          </p:cNvCxnSpPr>
          <p:nvPr/>
        </p:nvCxnSpPr>
        <p:spPr>
          <a:xfrm flipH="1">
            <a:off x="1968137" y="1913429"/>
            <a:ext cx="3080657" cy="5685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480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208A-F7C6-4AFE-9DDC-7CBDB03C1835}"/>
              </a:ext>
            </a:extLst>
          </p:cNvPr>
          <p:cNvSpPr>
            <a:spLocks noGrp="1"/>
          </p:cNvSpPr>
          <p:nvPr>
            <p:ph type="title"/>
          </p:nvPr>
        </p:nvSpPr>
        <p:spPr>
          <a:xfrm>
            <a:off x="200025" y="0"/>
            <a:ext cx="7886700" cy="1325563"/>
          </a:xfrm>
        </p:spPr>
        <p:txBody>
          <a:bodyPr/>
          <a:lstStyle/>
          <a:p>
            <a:r>
              <a:rPr lang="en-US" b="1" dirty="0">
                <a:effectLst>
                  <a:outerShdw blurRad="38100" dist="38100" dir="2700000" algn="tl">
                    <a:srgbClr val="000000">
                      <a:alpha val="43137"/>
                    </a:srgbClr>
                  </a:outerShdw>
                </a:effectLst>
              </a:rPr>
              <a:t>SISE Registration</a:t>
            </a:r>
          </a:p>
        </p:txBody>
      </p:sp>
      <p:sp>
        <p:nvSpPr>
          <p:cNvPr id="4" name="Date Placeholder 3">
            <a:extLst>
              <a:ext uri="{FF2B5EF4-FFF2-40B4-BE49-F238E27FC236}">
                <a16:creationId xmlns:a16="http://schemas.microsoft.com/office/drawing/2014/main" id="{91019BC5-B6BC-4E50-9289-45E74DD759AA}"/>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0B4ADB7B-F0A4-4917-80F0-0F7603F99230}"/>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1CF2EDDA-1B52-4554-8FD0-0B7ABD25617F}"/>
              </a:ext>
            </a:extLst>
          </p:cNvPr>
          <p:cNvSpPr>
            <a:spLocks noGrp="1"/>
          </p:cNvSpPr>
          <p:nvPr>
            <p:ph type="sldNum" sz="quarter" idx="12"/>
          </p:nvPr>
        </p:nvSpPr>
        <p:spPr/>
        <p:txBody>
          <a:bodyPr/>
          <a:lstStyle/>
          <a:p>
            <a:fld id="{3880281C-F672-4671-9DCC-F8AD2EA309D3}" type="slidenum">
              <a:rPr lang="en-US" smtClean="0"/>
              <a:t>11</a:t>
            </a:fld>
            <a:endParaRPr lang="en-US"/>
          </a:p>
        </p:txBody>
      </p:sp>
      <p:pic>
        <p:nvPicPr>
          <p:cNvPr id="7" name="Picture 6">
            <a:extLst>
              <a:ext uri="{FF2B5EF4-FFF2-40B4-BE49-F238E27FC236}">
                <a16:creationId xmlns:a16="http://schemas.microsoft.com/office/drawing/2014/main" id="{6EC424B2-6C0F-4BF1-AFBD-9301356F3A18}"/>
              </a:ext>
            </a:extLst>
          </p:cNvPr>
          <p:cNvPicPr>
            <a:picLocks noChangeAspect="1"/>
          </p:cNvPicPr>
          <p:nvPr/>
        </p:nvPicPr>
        <p:blipFill>
          <a:blip r:embed="rId2"/>
          <a:stretch>
            <a:fillRect/>
          </a:stretch>
        </p:blipFill>
        <p:spPr>
          <a:xfrm>
            <a:off x="3919538" y="1029968"/>
            <a:ext cx="4936928" cy="5266057"/>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A5DEA8B8-D7FC-4395-BE01-3EBB644F174D}"/>
              </a:ext>
            </a:extLst>
          </p:cNvPr>
          <p:cNvSpPr txBox="1"/>
          <p:nvPr/>
        </p:nvSpPr>
        <p:spPr>
          <a:xfrm>
            <a:off x="304800" y="1924050"/>
            <a:ext cx="2952750" cy="2957861"/>
          </a:xfrm>
          <a:prstGeom prst="rect">
            <a:avLst/>
          </a:prstGeom>
          <a:noFill/>
        </p:spPr>
        <p:txBody>
          <a:bodyPr wrap="square" rtlCol="0">
            <a:spAutoFit/>
          </a:bodyPr>
          <a:lstStyle/>
          <a:p>
            <a:pPr marL="342900" indent="-342900">
              <a:lnSpc>
                <a:spcPct val="150000"/>
              </a:lnSpc>
              <a:buAutoNum type="arabicParenR"/>
            </a:pPr>
            <a:r>
              <a:rPr lang="en-US" dirty="0"/>
              <a:t>Go to </a:t>
            </a:r>
            <a:r>
              <a:rPr lang="en-US" dirty="0">
                <a:hlinkClick r:id="rId3"/>
              </a:rPr>
              <a:t>https://www.siseusa.org</a:t>
            </a:r>
            <a:endParaRPr lang="en-US" dirty="0"/>
          </a:p>
          <a:p>
            <a:pPr marL="342900" indent="-342900">
              <a:lnSpc>
                <a:spcPct val="150000"/>
              </a:lnSpc>
              <a:buAutoNum type="arabicParenR"/>
            </a:pPr>
            <a:r>
              <a:rPr lang="en-US" dirty="0"/>
              <a:t>Fill out form</a:t>
            </a:r>
          </a:p>
          <a:p>
            <a:pPr marL="342900" indent="-342900">
              <a:lnSpc>
                <a:spcPct val="150000"/>
              </a:lnSpc>
              <a:buAutoNum type="arabicParenR"/>
            </a:pPr>
            <a:r>
              <a:rPr lang="en-US" dirty="0"/>
              <a:t>You will be registered w/SISE</a:t>
            </a:r>
          </a:p>
          <a:p>
            <a:pPr marL="342900" indent="-342900">
              <a:lnSpc>
                <a:spcPct val="150000"/>
              </a:lnSpc>
              <a:buAutoNum type="arabicParenR"/>
            </a:pPr>
            <a:r>
              <a:rPr lang="en-US" dirty="0"/>
              <a:t>Future access to future information and alerts</a:t>
            </a:r>
          </a:p>
        </p:txBody>
      </p:sp>
    </p:spTree>
    <p:extLst>
      <p:ext uri="{BB962C8B-B14F-4D97-AF65-F5344CB8AC3E}">
        <p14:creationId xmlns:p14="http://schemas.microsoft.com/office/powerpoint/2010/main" val="3673834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9FD5C-12E2-4EE6-8788-C8DC4255BF1B}"/>
              </a:ext>
            </a:extLst>
          </p:cNvPr>
          <p:cNvSpPr>
            <a:spLocks noGrp="1"/>
          </p:cNvSpPr>
          <p:nvPr>
            <p:ph type="title"/>
          </p:nvPr>
        </p:nvSpPr>
        <p:spPr>
          <a:xfrm>
            <a:off x="495300" y="146051"/>
            <a:ext cx="7886700" cy="1325563"/>
          </a:xfrm>
        </p:spPr>
        <p:txBody>
          <a:bodyPr/>
          <a:lstStyle/>
          <a:p>
            <a:r>
              <a:rPr lang="en-US" b="1" dirty="0">
                <a:effectLst>
                  <a:outerShdw blurRad="38100" dist="38100" dir="2700000" algn="tl">
                    <a:srgbClr val="000000">
                      <a:alpha val="43137"/>
                    </a:srgbClr>
                  </a:outerShdw>
                </a:effectLst>
              </a:rPr>
              <a:t>Mind Mapping Tool</a:t>
            </a:r>
          </a:p>
        </p:txBody>
      </p:sp>
      <p:sp>
        <p:nvSpPr>
          <p:cNvPr id="3" name="Content Placeholder 2">
            <a:extLst>
              <a:ext uri="{FF2B5EF4-FFF2-40B4-BE49-F238E27FC236}">
                <a16:creationId xmlns:a16="http://schemas.microsoft.com/office/drawing/2014/main" id="{FC80227C-B3E0-49BA-9694-5BF38E5B7FED}"/>
              </a:ext>
            </a:extLst>
          </p:cNvPr>
          <p:cNvSpPr>
            <a:spLocks noGrp="1"/>
          </p:cNvSpPr>
          <p:nvPr>
            <p:ph idx="1"/>
          </p:nvPr>
        </p:nvSpPr>
        <p:spPr>
          <a:xfrm>
            <a:off x="542925" y="1511300"/>
            <a:ext cx="7886700" cy="4984750"/>
          </a:xfrm>
        </p:spPr>
        <p:txBody>
          <a:bodyPr>
            <a:normAutofit lnSpcReduction="10000"/>
          </a:bodyPr>
          <a:lstStyle/>
          <a:p>
            <a:r>
              <a:rPr lang="en-US" dirty="0"/>
              <a:t>Planning, education &amp; facilitation tool</a:t>
            </a:r>
          </a:p>
          <a:p>
            <a:r>
              <a:rPr lang="en-US" dirty="0"/>
              <a:t>Show interdependencies &amp; use cases</a:t>
            </a:r>
          </a:p>
          <a:p>
            <a:endParaRPr lang="en-US" dirty="0"/>
          </a:p>
          <a:p>
            <a:endParaRPr lang="en-US" dirty="0"/>
          </a:p>
          <a:p>
            <a:endParaRPr lang="en-US" dirty="0"/>
          </a:p>
          <a:p>
            <a:endParaRPr lang="en-US" dirty="0"/>
          </a:p>
          <a:p>
            <a:endParaRPr lang="en-US" dirty="0"/>
          </a:p>
          <a:p>
            <a:endParaRPr lang="en-US" dirty="0"/>
          </a:p>
          <a:p>
            <a:r>
              <a:rPr lang="en-US" dirty="0"/>
              <a:t>URL: </a:t>
            </a:r>
            <a:r>
              <a:rPr lang="en-US" dirty="0">
                <a:hlinkClick r:id="rId2"/>
              </a:rPr>
              <a:t>https://www.mindmeister.com/1270383957?t=kRWU6cgPWF</a:t>
            </a:r>
            <a:endParaRPr lang="en-US" dirty="0"/>
          </a:p>
          <a:p>
            <a:endParaRPr lang="en-US" dirty="0"/>
          </a:p>
        </p:txBody>
      </p:sp>
      <p:sp>
        <p:nvSpPr>
          <p:cNvPr id="4" name="Date Placeholder 3">
            <a:extLst>
              <a:ext uri="{FF2B5EF4-FFF2-40B4-BE49-F238E27FC236}">
                <a16:creationId xmlns:a16="http://schemas.microsoft.com/office/drawing/2014/main" id="{DB42969A-74B7-4DD8-99DE-DA0DC07D486E}"/>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C9CBAB85-6B99-43EA-80A2-7450EEDC546F}"/>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9D337C06-83A7-44E4-82B9-FD33D9ECB1F6}"/>
              </a:ext>
            </a:extLst>
          </p:cNvPr>
          <p:cNvSpPr>
            <a:spLocks noGrp="1"/>
          </p:cNvSpPr>
          <p:nvPr>
            <p:ph type="sldNum" sz="quarter" idx="12"/>
          </p:nvPr>
        </p:nvSpPr>
        <p:spPr/>
        <p:txBody>
          <a:bodyPr/>
          <a:lstStyle/>
          <a:p>
            <a:fld id="{3880281C-F672-4671-9DCC-F8AD2EA309D3}" type="slidenum">
              <a:rPr lang="en-US" smtClean="0"/>
              <a:t>12</a:t>
            </a:fld>
            <a:endParaRPr lang="en-US"/>
          </a:p>
        </p:txBody>
      </p:sp>
      <p:pic>
        <p:nvPicPr>
          <p:cNvPr id="7" name="Picture 6">
            <a:extLst>
              <a:ext uri="{FF2B5EF4-FFF2-40B4-BE49-F238E27FC236}">
                <a16:creationId xmlns:a16="http://schemas.microsoft.com/office/drawing/2014/main" id="{412D4E94-267D-41AA-85D9-B864C77F1C19}"/>
              </a:ext>
            </a:extLst>
          </p:cNvPr>
          <p:cNvPicPr>
            <a:picLocks noChangeAspect="1"/>
          </p:cNvPicPr>
          <p:nvPr/>
        </p:nvPicPr>
        <p:blipFill>
          <a:blip r:embed="rId3"/>
          <a:stretch>
            <a:fillRect/>
          </a:stretch>
        </p:blipFill>
        <p:spPr>
          <a:xfrm>
            <a:off x="2400300" y="2672583"/>
            <a:ext cx="6505575" cy="248089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20751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929D-DDC0-4CA2-B62A-8288CE6E5451}"/>
              </a:ext>
            </a:extLst>
          </p:cNvPr>
          <p:cNvSpPr>
            <a:spLocks noGrp="1"/>
          </p:cNvSpPr>
          <p:nvPr>
            <p:ph type="title"/>
          </p:nvPr>
        </p:nvSpPr>
        <p:spPr>
          <a:xfrm>
            <a:off x="668843" y="1952766"/>
            <a:ext cx="7886700" cy="1325563"/>
          </a:xfrm>
        </p:spPr>
        <p:txBody>
          <a:bodyPr>
            <a:noAutofit/>
          </a:bodyPr>
          <a:lstStyle/>
          <a:p>
            <a:pPr algn="ctr" fontAlgn="t"/>
            <a:r>
              <a:rPr lang="en-US" sz="4800" b="1" i="0" u="none" strike="noStrike" kern="1200" dirty="0">
                <a:solidFill>
                  <a:schemeClr val="tx1"/>
                </a:solidFill>
                <a:effectLst>
                  <a:outerShdw blurRad="38100" dist="38100" dir="2700000" algn="tl">
                    <a:srgbClr val="000000">
                      <a:alpha val="43137"/>
                    </a:srgbClr>
                  </a:outerShdw>
                </a:effectLst>
              </a:rPr>
              <a:t>Session #1</a:t>
            </a:r>
            <a:br>
              <a:rPr lang="en-US" sz="4800" b="1" i="0" u="none" strike="noStrike" kern="1200" dirty="0">
                <a:solidFill>
                  <a:schemeClr val="tx1"/>
                </a:solidFill>
                <a:effectLst>
                  <a:outerShdw blurRad="38100" dist="38100" dir="2700000" algn="tl">
                    <a:srgbClr val="000000">
                      <a:alpha val="43137"/>
                    </a:srgbClr>
                  </a:outerShdw>
                </a:effectLst>
              </a:rPr>
            </a:br>
            <a:br>
              <a:rPr lang="en-US" sz="4800" b="1" i="0" u="none" strike="noStrike" kern="1200" dirty="0">
                <a:solidFill>
                  <a:schemeClr val="tx1"/>
                </a:solidFill>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Committee</a:t>
            </a:r>
            <a:r>
              <a:rPr lang="en-US" sz="4800" b="1" dirty="0">
                <a:latin typeface="Calibri" panose="020F0502020204030204" pitchFamily="34" charset="0"/>
                <a:ea typeface="Calibri" panose="020F0502020204030204" pitchFamily="34" charset="0"/>
                <a:cs typeface="Times New Roman" panose="02020603050405020304" pitchFamily="18" charset="0"/>
              </a:rPr>
              <a:t> Progress Report</a:t>
            </a:r>
            <a:br>
              <a:rPr lang="en-US" sz="4800" dirty="0">
                <a:latin typeface="Calibri" panose="020F0502020204030204" pitchFamily="34" charset="0"/>
                <a:ea typeface="Calibri" panose="020F0502020204030204" pitchFamily="34" charset="0"/>
                <a:cs typeface="Times New Roman" panose="02020603050405020304" pitchFamily="18" charset="0"/>
              </a:rPr>
            </a:br>
            <a:endParaRPr lang="en-US" sz="4800"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136EBA0B-4517-4478-8B67-9DF8428E0B7B}"/>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2FB0A474-5E67-499C-A78A-66016D7DF114}"/>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1E19D56D-FA08-4CAC-A74D-28F770862C7F}"/>
              </a:ext>
            </a:extLst>
          </p:cNvPr>
          <p:cNvSpPr>
            <a:spLocks noGrp="1"/>
          </p:cNvSpPr>
          <p:nvPr>
            <p:ph type="sldNum" sz="quarter" idx="12"/>
          </p:nvPr>
        </p:nvSpPr>
        <p:spPr/>
        <p:txBody>
          <a:bodyPr/>
          <a:lstStyle/>
          <a:p>
            <a:fld id="{3880281C-F672-4671-9DCC-F8AD2EA309D3}" type="slidenum">
              <a:rPr lang="en-US" smtClean="0"/>
              <a:t>13</a:t>
            </a:fld>
            <a:endParaRPr lang="en-US"/>
          </a:p>
        </p:txBody>
      </p:sp>
    </p:spTree>
    <p:extLst>
      <p:ext uri="{BB962C8B-B14F-4D97-AF65-F5344CB8AC3E}">
        <p14:creationId xmlns:p14="http://schemas.microsoft.com/office/powerpoint/2010/main" val="2443778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75CD-0446-44A4-BB93-D3F0CD0C35BC}"/>
              </a:ext>
            </a:extLst>
          </p:cNvPr>
          <p:cNvSpPr>
            <a:spLocks noGrp="1"/>
          </p:cNvSpPr>
          <p:nvPr>
            <p:ph type="title"/>
          </p:nvPr>
        </p:nvSpPr>
        <p:spPr>
          <a:xfrm>
            <a:off x="1450255" y="218206"/>
            <a:ext cx="7506931" cy="826824"/>
          </a:xfrm>
        </p:spPr>
        <p:txBody>
          <a:bodyPr>
            <a:normAutofit/>
          </a:bodyPr>
          <a:lstStyle/>
          <a:p>
            <a:r>
              <a:rPr lang="en-US" b="1" dirty="0">
                <a:effectLst>
                  <a:outerShdw blurRad="38100" dist="38100" dir="2700000" algn="tl">
                    <a:srgbClr val="000000">
                      <a:alpha val="43137"/>
                    </a:srgbClr>
                  </a:outerShdw>
                </a:effectLst>
              </a:rPr>
              <a:t>The ORL Standard Vision</a:t>
            </a:r>
          </a:p>
        </p:txBody>
      </p:sp>
      <p:sp>
        <p:nvSpPr>
          <p:cNvPr id="4" name="Date Placeholder 3">
            <a:extLst>
              <a:ext uri="{FF2B5EF4-FFF2-40B4-BE49-F238E27FC236}">
                <a16:creationId xmlns:a16="http://schemas.microsoft.com/office/drawing/2014/main" id="{43D81A91-193F-4FBE-8683-24DE5780E108}"/>
              </a:ext>
            </a:extLst>
          </p:cNvPr>
          <p:cNvSpPr>
            <a:spLocks noGrp="1"/>
          </p:cNvSpPr>
          <p:nvPr>
            <p:ph type="dt" sz="half" idx="10"/>
          </p:nvPr>
        </p:nvSpPr>
        <p:spPr/>
        <p:txBody>
          <a:bodyPr/>
          <a:lstStyle/>
          <a:p>
            <a:r>
              <a:rPr lang="en-US"/>
              <a:t>May 22, 2019</a:t>
            </a:r>
          </a:p>
        </p:txBody>
      </p:sp>
      <p:sp>
        <p:nvSpPr>
          <p:cNvPr id="6" name="Slide Number Placeholder 5">
            <a:extLst>
              <a:ext uri="{FF2B5EF4-FFF2-40B4-BE49-F238E27FC236}">
                <a16:creationId xmlns:a16="http://schemas.microsoft.com/office/drawing/2014/main" id="{BD82C4FC-F34A-4B4D-A69F-ED3A5479D0C3}"/>
              </a:ext>
            </a:extLst>
          </p:cNvPr>
          <p:cNvSpPr>
            <a:spLocks noGrp="1"/>
          </p:cNvSpPr>
          <p:nvPr>
            <p:ph type="sldNum" sz="quarter" idx="12"/>
          </p:nvPr>
        </p:nvSpPr>
        <p:spPr>
          <a:xfrm>
            <a:off x="6654848" y="6492875"/>
            <a:ext cx="2057400" cy="365125"/>
          </a:xfrm>
        </p:spPr>
        <p:txBody>
          <a:bodyPr/>
          <a:lstStyle/>
          <a:p>
            <a:fld id="{82A91265-CC9C-4248-B6A1-F551EE530367}" type="slidenum">
              <a:rPr lang="en-US" smtClean="0"/>
              <a:pPr/>
              <a:t>14</a:t>
            </a:fld>
            <a:endParaRPr lang="en-US"/>
          </a:p>
        </p:txBody>
      </p:sp>
      <p:sp>
        <p:nvSpPr>
          <p:cNvPr id="9" name="TextBox 8">
            <a:extLst>
              <a:ext uri="{FF2B5EF4-FFF2-40B4-BE49-F238E27FC236}">
                <a16:creationId xmlns:a16="http://schemas.microsoft.com/office/drawing/2014/main" id="{B0EE3C80-41A4-4E87-9C2D-009B236B0959}"/>
              </a:ext>
            </a:extLst>
          </p:cNvPr>
          <p:cNvSpPr txBox="1"/>
          <p:nvPr/>
        </p:nvSpPr>
        <p:spPr>
          <a:xfrm>
            <a:off x="3015343" y="3500848"/>
            <a:ext cx="1097280" cy="523220"/>
          </a:xfrm>
          <a:prstGeom prst="rect">
            <a:avLst/>
          </a:prstGeom>
          <a:no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ORLs</a:t>
            </a:r>
          </a:p>
        </p:txBody>
      </p:sp>
      <p:sp>
        <p:nvSpPr>
          <p:cNvPr id="10" name="TextBox 9">
            <a:extLst>
              <a:ext uri="{FF2B5EF4-FFF2-40B4-BE49-F238E27FC236}">
                <a16:creationId xmlns:a16="http://schemas.microsoft.com/office/drawing/2014/main" id="{D46EC624-7194-4173-A6A6-C7001CE11E0C}"/>
              </a:ext>
            </a:extLst>
          </p:cNvPr>
          <p:cNvSpPr txBox="1"/>
          <p:nvPr/>
        </p:nvSpPr>
        <p:spPr>
          <a:xfrm>
            <a:off x="1545771" y="5368834"/>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Federal</a:t>
            </a:r>
          </a:p>
        </p:txBody>
      </p:sp>
      <p:sp>
        <p:nvSpPr>
          <p:cNvPr id="11" name="TextBox 10">
            <a:extLst>
              <a:ext uri="{FF2B5EF4-FFF2-40B4-BE49-F238E27FC236}">
                <a16:creationId xmlns:a16="http://schemas.microsoft.com/office/drawing/2014/main" id="{67395629-B232-4E0C-843B-C49D19496A56}"/>
              </a:ext>
            </a:extLst>
          </p:cNvPr>
          <p:cNvSpPr txBox="1"/>
          <p:nvPr/>
        </p:nvSpPr>
        <p:spPr>
          <a:xfrm>
            <a:off x="6966857" y="5373188"/>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State OEM</a:t>
            </a:r>
          </a:p>
        </p:txBody>
      </p:sp>
      <p:sp>
        <p:nvSpPr>
          <p:cNvPr id="21" name="TextBox 20">
            <a:extLst>
              <a:ext uri="{FF2B5EF4-FFF2-40B4-BE49-F238E27FC236}">
                <a16:creationId xmlns:a16="http://schemas.microsoft.com/office/drawing/2014/main" id="{6F60377C-65ED-48ED-94B8-D1912601DD85}"/>
              </a:ext>
            </a:extLst>
          </p:cNvPr>
          <p:cNvSpPr txBox="1"/>
          <p:nvPr/>
        </p:nvSpPr>
        <p:spPr>
          <a:xfrm>
            <a:off x="5159829" y="5368835"/>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State Police</a:t>
            </a:r>
          </a:p>
        </p:txBody>
      </p:sp>
      <p:sp>
        <p:nvSpPr>
          <p:cNvPr id="22" name="TextBox 21">
            <a:extLst>
              <a:ext uri="{FF2B5EF4-FFF2-40B4-BE49-F238E27FC236}">
                <a16:creationId xmlns:a16="http://schemas.microsoft.com/office/drawing/2014/main" id="{10832D78-A1EA-432F-8E67-9D49E125C2ED}"/>
              </a:ext>
            </a:extLst>
          </p:cNvPr>
          <p:cNvSpPr txBox="1"/>
          <p:nvPr/>
        </p:nvSpPr>
        <p:spPr>
          <a:xfrm>
            <a:off x="3352800" y="5373190"/>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State DOT</a:t>
            </a:r>
          </a:p>
        </p:txBody>
      </p:sp>
      <p:sp>
        <p:nvSpPr>
          <p:cNvPr id="23" name="TextBox 22">
            <a:extLst>
              <a:ext uri="{FF2B5EF4-FFF2-40B4-BE49-F238E27FC236}">
                <a16:creationId xmlns:a16="http://schemas.microsoft.com/office/drawing/2014/main" id="{7A8F63F0-A786-4165-9A4D-B6E711316223}"/>
              </a:ext>
            </a:extLst>
          </p:cNvPr>
          <p:cNvSpPr txBox="1"/>
          <p:nvPr/>
        </p:nvSpPr>
        <p:spPr>
          <a:xfrm>
            <a:off x="5111932" y="2438398"/>
            <a:ext cx="3770810" cy="2308324"/>
          </a:xfrm>
          <a:prstGeom prst="rect">
            <a:avLst/>
          </a:prstGeom>
          <a:noFill/>
          <a:ln w="57150">
            <a:solidFill>
              <a:schemeClr val="accent1"/>
            </a:solidFill>
          </a:ln>
        </p:spPr>
        <p:txBody>
          <a:bodyPr wrap="square" rtlCol="0">
            <a:spAutoFit/>
          </a:bodyPr>
          <a:lstStyle/>
          <a:p>
            <a:r>
              <a:rPr lang="en-US" b="1" dirty="0">
                <a:solidFill>
                  <a:srgbClr val="C00000"/>
                </a:solidFill>
                <a:effectLst>
                  <a:outerShdw blurRad="38100" dist="38100" dir="2700000" algn="tl">
                    <a:srgbClr val="000000">
                      <a:alpha val="43137"/>
                    </a:srgbClr>
                  </a:outerShdw>
                </a:effectLst>
              </a:rPr>
              <a:t>ORL RESULTS</a:t>
            </a:r>
          </a:p>
          <a:p>
            <a:pPr marL="285750" indent="-285750">
              <a:buFont typeface="Arial" panose="020B0604020202020204" pitchFamily="34" charset="0"/>
              <a:buChar char="•"/>
            </a:pPr>
            <a:r>
              <a:rPr lang="en-US" dirty="0">
                <a:solidFill>
                  <a:srgbClr val="C00000"/>
                </a:solidFill>
              </a:rPr>
              <a:t>Federated DATA Reliability STDs….i.e. stakeholders agree to the metrics, meanings, process, labels, etc…</a:t>
            </a:r>
          </a:p>
          <a:p>
            <a:pPr marL="285750" indent="-285750">
              <a:buFont typeface="Arial" panose="020B0604020202020204" pitchFamily="34" charset="0"/>
              <a:buChar char="•"/>
            </a:pPr>
            <a:r>
              <a:rPr lang="en-US" dirty="0">
                <a:solidFill>
                  <a:srgbClr val="C00000"/>
                </a:solidFill>
              </a:rPr>
              <a:t>Reduces confusion.. Builds trust</a:t>
            </a:r>
          </a:p>
          <a:p>
            <a:pPr marL="285750" indent="-285750">
              <a:buFont typeface="Arial" panose="020B0604020202020204" pitchFamily="34" charset="0"/>
              <a:buChar char="•"/>
            </a:pPr>
            <a:r>
              <a:rPr lang="en-US" dirty="0">
                <a:solidFill>
                  <a:srgbClr val="C00000"/>
                </a:solidFill>
              </a:rPr>
              <a:t>Enhances decision maker confidence in data</a:t>
            </a:r>
          </a:p>
        </p:txBody>
      </p:sp>
      <p:cxnSp>
        <p:nvCxnSpPr>
          <p:cNvPr id="25" name="Straight Connector 24">
            <a:extLst>
              <a:ext uri="{FF2B5EF4-FFF2-40B4-BE49-F238E27FC236}">
                <a16:creationId xmlns:a16="http://schemas.microsoft.com/office/drawing/2014/main" id="{77AC20B2-53E6-4C02-BD99-3D07EB8BCFCF}"/>
              </a:ext>
            </a:extLst>
          </p:cNvPr>
          <p:cNvCxnSpPr>
            <a:stCxn id="9" idx="2"/>
            <a:endCxn id="22" idx="0"/>
          </p:cNvCxnSpPr>
          <p:nvPr/>
        </p:nvCxnSpPr>
        <p:spPr>
          <a:xfrm>
            <a:off x="3563983" y="4024068"/>
            <a:ext cx="548640" cy="1349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9A9638-9E36-4AF8-BE21-313CDA4741C7}"/>
              </a:ext>
            </a:extLst>
          </p:cNvPr>
          <p:cNvCxnSpPr>
            <a:stCxn id="9" idx="2"/>
            <a:endCxn id="10" idx="0"/>
          </p:cNvCxnSpPr>
          <p:nvPr/>
        </p:nvCxnSpPr>
        <p:spPr>
          <a:xfrm flipH="1">
            <a:off x="2305594" y="4024068"/>
            <a:ext cx="1258389" cy="1344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A33D30-D7DA-456D-90EE-62F356525299}"/>
              </a:ext>
            </a:extLst>
          </p:cNvPr>
          <p:cNvCxnSpPr>
            <a:stCxn id="9" idx="2"/>
            <a:endCxn id="21" idx="0"/>
          </p:cNvCxnSpPr>
          <p:nvPr/>
        </p:nvCxnSpPr>
        <p:spPr>
          <a:xfrm>
            <a:off x="3563983" y="4024068"/>
            <a:ext cx="2355669" cy="13447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C1FADBF-F350-42D7-8688-DC11C1C92472}"/>
              </a:ext>
            </a:extLst>
          </p:cNvPr>
          <p:cNvCxnSpPr>
            <a:stCxn id="9" idx="2"/>
            <a:endCxn id="11" idx="0"/>
          </p:cNvCxnSpPr>
          <p:nvPr/>
        </p:nvCxnSpPr>
        <p:spPr>
          <a:xfrm>
            <a:off x="3563983" y="4024068"/>
            <a:ext cx="4162697" cy="1349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23F2A3-C5F7-48CD-B9CB-74DC0C493210}"/>
              </a:ext>
            </a:extLst>
          </p:cNvPr>
          <p:cNvCxnSpPr>
            <a:stCxn id="9" idx="0"/>
            <a:endCxn id="14" idx="2"/>
          </p:cNvCxnSpPr>
          <p:nvPr/>
        </p:nvCxnSpPr>
        <p:spPr>
          <a:xfrm flipH="1" flipV="1">
            <a:off x="2943498" y="1977903"/>
            <a:ext cx="620485" cy="1522945"/>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03E6D88-E4DB-4537-9071-4CC3CC8CF9DF}"/>
              </a:ext>
            </a:extLst>
          </p:cNvPr>
          <p:cNvGrpSpPr/>
          <p:nvPr/>
        </p:nvGrpSpPr>
        <p:grpSpPr>
          <a:xfrm>
            <a:off x="1672047" y="1245325"/>
            <a:ext cx="5303519" cy="1189778"/>
            <a:chOff x="1672047" y="1558834"/>
            <a:chExt cx="5303519" cy="1189778"/>
          </a:xfrm>
        </p:grpSpPr>
        <p:sp>
          <p:nvSpPr>
            <p:cNvPr id="14" name="TextBox 13">
              <a:extLst>
                <a:ext uri="{FF2B5EF4-FFF2-40B4-BE49-F238E27FC236}">
                  <a16:creationId xmlns:a16="http://schemas.microsoft.com/office/drawing/2014/main" id="{5A4B1FD4-1615-4DB6-A039-9A971928E36D}"/>
                </a:ext>
              </a:extLst>
            </p:cNvPr>
            <p:cNvSpPr txBox="1"/>
            <p:nvPr/>
          </p:nvSpPr>
          <p:spPr>
            <a:xfrm>
              <a:off x="1672047" y="17681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40" name="TextBox 39">
              <a:extLst>
                <a:ext uri="{FF2B5EF4-FFF2-40B4-BE49-F238E27FC236}">
                  <a16:creationId xmlns:a16="http://schemas.microsoft.com/office/drawing/2014/main" id="{DBA38E3D-C72A-4278-BB6F-272D38FFC2AC}"/>
                </a:ext>
              </a:extLst>
            </p:cNvPr>
            <p:cNvSpPr txBox="1"/>
            <p:nvPr/>
          </p:nvSpPr>
          <p:spPr>
            <a:xfrm>
              <a:off x="1824447" y="19205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41" name="TextBox 40">
              <a:extLst>
                <a:ext uri="{FF2B5EF4-FFF2-40B4-BE49-F238E27FC236}">
                  <a16:creationId xmlns:a16="http://schemas.microsoft.com/office/drawing/2014/main" id="{10A2F0B8-A2AD-4B9F-A015-B70AE1B34905}"/>
                </a:ext>
              </a:extLst>
            </p:cNvPr>
            <p:cNvSpPr txBox="1"/>
            <p:nvPr/>
          </p:nvSpPr>
          <p:spPr>
            <a:xfrm>
              <a:off x="1976847" y="20729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42" name="TextBox 41">
              <a:extLst>
                <a:ext uri="{FF2B5EF4-FFF2-40B4-BE49-F238E27FC236}">
                  <a16:creationId xmlns:a16="http://schemas.microsoft.com/office/drawing/2014/main" id="{12963AFE-1D20-4D58-9DD8-0AE4532CC0FD}"/>
                </a:ext>
              </a:extLst>
            </p:cNvPr>
            <p:cNvSpPr txBox="1"/>
            <p:nvPr/>
          </p:nvSpPr>
          <p:spPr>
            <a:xfrm>
              <a:off x="2129247" y="22253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44" name="TextBox 43">
              <a:extLst>
                <a:ext uri="{FF2B5EF4-FFF2-40B4-BE49-F238E27FC236}">
                  <a16:creationId xmlns:a16="http://schemas.microsoft.com/office/drawing/2014/main" id="{DF2B7E84-B739-459B-8CD4-EA0F0CA6A1AD}"/>
                </a:ext>
              </a:extLst>
            </p:cNvPr>
            <p:cNvSpPr txBox="1"/>
            <p:nvPr/>
          </p:nvSpPr>
          <p:spPr>
            <a:xfrm>
              <a:off x="4310742" y="1593668"/>
              <a:ext cx="2029097" cy="307777"/>
            </a:xfrm>
            <a:prstGeom prst="rect">
              <a:avLst/>
            </a:prstGeom>
            <a:noFill/>
          </p:spPr>
          <p:txBody>
            <a:bodyPr wrap="square" rtlCol="0">
              <a:spAutoFit/>
            </a:bodyPr>
            <a:lstStyle/>
            <a:p>
              <a:r>
                <a:rPr lang="en-US" sz="1400" dirty="0"/>
                <a:t>Food / Water</a:t>
              </a:r>
            </a:p>
          </p:txBody>
        </p:sp>
        <p:sp>
          <p:nvSpPr>
            <p:cNvPr id="45" name="TextBox 44">
              <a:extLst>
                <a:ext uri="{FF2B5EF4-FFF2-40B4-BE49-F238E27FC236}">
                  <a16:creationId xmlns:a16="http://schemas.microsoft.com/office/drawing/2014/main" id="{F4B6773A-5EF0-4DD6-9B7D-24DBA1179D35}"/>
                </a:ext>
              </a:extLst>
            </p:cNvPr>
            <p:cNvSpPr txBox="1"/>
            <p:nvPr/>
          </p:nvSpPr>
          <p:spPr>
            <a:xfrm>
              <a:off x="4506686" y="1798319"/>
              <a:ext cx="1911531" cy="307777"/>
            </a:xfrm>
            <a:prstGeom prst="rect">
              <a:avLst/>
            </a:prstGeom>
            <a:noFill/>
          </p:spPr>
          <p:txBody>
            <a:bodyPr wrap="square" rtlCol="0">
              <a:spAutoFit/>
            </a:bodyPr>
            <a:lstStyle/>
            <a:p>
              <a:r>
                <a:rPr lang="en-US" sz="1400" dirty="0"/>
                <a:t>Transportation</a:t>
              </a:r>
            </a:p>
          </p:txBody>
        </p:sp>
        <p:sp>
          <p:nvSpPr>
            <p:cNvPr id="46" name="TextBox 45">
              <a:extLst>
                <a:ext uri="{FF2B5EF4-FFF2-40B4-BE49-F238E27FC236}">
                  <a16:creationId xmlns:a16="http://schemas.microsoft.com/office/drawing/2014/main" id="{D8D34427-507A-476E-B423-DF93D0D69425}"/>
                </a:ext>
              </a:extLst>
            </p:cNvPr>
            <p:cNvSpPr txBox="1"/>
            <p:nvPr/>
          </p:nvSpPr>
          <p:spPr>
            <a:xfrm>
              <a:off x="4737463" y="2002972"/>
              <a:ext cx="2194559" cy="307777"/>
            </a:xfrm>
            <a:prstGeom prst="rect">
              <a:avLst/>
            </a:prstGeom>
            <a:noFill/>
          </p:spPr>
          <p:txBody>
            <a:bodyPr wrap="square" rtlCol="0">
              <a:spAutoFit/>
            </a:bodyPr>
            <a:lstStyle/>
            <a:p>
              <a:r>
                <a:rPr lang="en-US" sz="1400" dirty="0"/>
                <a:t>Communications</a:t>
              </a:r>
            </a:p>
          </p:txBody>
        </p:sp>
        <p:sp>
          <p:nvSpPr>
            <p:cNvPr id="47" name="TextBox 46">
              <a:extLst>
                <a:ext uri="{FF2B5EF4-FFF2-40B4-BE49-F238E27FC236}">
                  <a16:creationId xmlns:a16="http://schemas.microsoft.com/office/drawing/2014/main" id="{FC4BD271-E344-4916-9308-11FEA9396F3C}"/>
                </a:ext>
              </a:extLst>
            </p:cNvPr>
            <p:cNvSpPr txBox="1"/>
            <p:nvPr/>
          </p:nvSpPr>
          <p:spPr>
            <a:xfrm>
              <a:off x="4994368" y="2225039"/>
              <a:ext cx="1981198" cy="307777"/>
            </a:xfrm>
            <a:prstGeom prst="rect">
              <a:avLst/>
            </a:prstGeom>
            <a:noFill/>
          </p:spPr>
          <p:txBody>
            <a:bodyPr wrap="square" rtlCol="0">
              <a:spAutoFit/>
            </a:bodyPr>
            <a:lstStyle/>
            <a:p>
              <a:r>
                <a:rPr lang="en-US" sz="1400" dirty="0"/>
                <a:t>Energy / Power / Fuel</a:t>
              </a:r>
            </a:p>
          </p:txBody>
        </p:sp>
        <p:cxnSp>
          <p:nvCxnSpPr>
            <p:cNvPr id="49" name="Straight Connector 48">
              <a:extLst>
                <a:ext uri="{FF2B5EF4-FFF2-40B4-BE49-F238E27FC236}">
                  <a16:creationId xmlns:a16="http://schemas.microsoft.com/office/drawing/2014/main" id="{F9C66A2B-0DC9-4846-8E9F-E13CCB849794}"/>
                </a:ext>
              </a:extLst>
            </p:cNvPr>
            <p:cNvCxnSpPr/>
            <p:nvPr/>
          </p:nvCxnSpPr>
          <p:spPr>
            <a:xfrm>
              <a:off x="4049489" y="1558834"/>
              <a:ext cx="1123406" cy="992777"/>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2C52902C-623D-4570-AAF3-78C9856DE534}"/>
              </a:ext>
            </a:extLst>
          </p:cNvPr>
          <p:cNvSpPr txBox="1"/>
          <p:nvPr/>
        </p:nvSpPr>
        <p:spPr>
          <a:xfrm>
            <a:off x="928279" y="3368859"/>
            <a:ext cx="1907177" cy="707886"/>
          </a:xfrm>
          <a:prstGeom prst="rect">
            <a:avLst/>
          </a:prstGeom>
          <a:solidFill>
            <a:schemeClr val="bg1"/>
          </a:solidFill>
          <a:ln w="38100">
            <a:solidFill>
              <a:srgbClr val="FF0000"/>
            </a:solidFill>
          </a:ln>
        </p:spPr>
        <p:txBody>
          <a:bodyPr wrap="square" rtlCol="0">
            <a:spAutoFit/>
          </a:bodyPr>
          <a:lstStyle/>
          <a:p>
            <a:pPr algn="ctr"/>
            <a:r>
              <a:rPr lang="en-US" sz="2000" b="1" dirty="0">
                <a:solidFill>
                  <a:srgbClr val="FF0000"/>
                </a:solidFill>
                <a:effectLst>
                  <a:outerShdw blurRad="38100" dist="38100" dir="2700000" algn="tl">
                    <a:srgbClr val="000000">
                      <a:alpha val="43137"/>
                    </a:srgbClr>
                  </a:outerShdw>
                </a:effectLst>
              </a:rPr>
              <a:t>Joint GIS / ORL Committee</a:t>
            </a:r>
          </a:p>
        </p:txBody>
      </p:sp>
      <p:sp>
        <p:nvSpPr>
          <p:cNvPr id="28" name="TextBox 27">
            <a:extLst>
              <a:ext uri="{FF2B5EF4-FFF2-40B4-BE49-F238E27FC236}">
                <a16:creationId xmlns:a16="http://schemas.microsoft.com/office/drawing/2014/main" id="{485E572A-2E2F-4AEF-9097-CED31546FC18}"/>
              </a:ext>
            </a:extLst>
          </p:cNvPr>
          <p:cNvSpPr txBox="1"/>
          <p:nvPr/>
        </p:nvSpPr>
        <p:spPr>
          <a:xfrm>
            <a:off x="87087" y="6104710"/>
            <a:ext cx="8847907" cy="461665"/>
          </a:xfrm>
          <a:prstGeom prst="rect">
            <a:avLst/>
          </a:prstGeom>
          <a:solidFill>
            <a:schemeClr val="bg1"/>
          </a:solidFill>
          <a:ln w="38100">
            <a:solidFill>
              <a:srgbClr val="FF0000"/>
            </a:solidFill>
          </a:ln>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rPr>
              <a:t>Shared Understanding…Unity of Effort….Coordinated Decisions</a:t>
            </a:r>
          </a:p>
        </p:txBody>
      </p:sp>
      <p:sp>
        <p:nvSpPr>
          <p:cNvPr id="5" name="Footer Placeholder 4">
            <a:extLst>
              <a:ext uri="{FF2B5EF4-FFF2-40B4-BE49-F238E27FC236}">
                <a16:creationId xmlns:a16="http://schemas.microsoft.com/office/drawing/2014/main" id="{03DD5ACA-3503-4370-98B9-E329D2464E87}"/>
              </a:ext>
            </a:extLst>
          </p:cNvPr>
          <p:cNvSpPr>
            <a:spLocks noGrp="1"/>
          </p:cNvSpPr>
          <p:nvPr>
            <p:ph type="ftr" sz="quarter" idx="11"/>
          </p:nvPr>
        </p:nvSpPr>
        <p:spPr/>
        <p:txBody>
          <a:bodyPr/>
          <a:lstStyle/>
          <a:p>
            <a:r>
              <a:rPr lang="en-US"/>
              <a:t>PROPRIETRY INFORMATION - ALL HAZARDS CONSORTIUM -  SISE GIS COMMITTEE</a:t>
            </a:r>
          </a:p>
        </p:txBody>
      </p:sp>
    </p:spTree>
    <p:extLst>
      <p:ext uri="{BB962C8B-B14F-4D97-AF65-F5344CB8AC3E}">
        <p14:creationId xmlns:p14="http://schemas.microsoft.com/office/powerpoint/2010/main" val="2627133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D75CD-0446-44A4-BB93-D3F0CD0C35BC}"/>
              </a:ext>
            </a:extLst>
          </p:cNvPr>
          <p:cNvSpPr>
            <a:spLocks noGrp="1"/>
          </p:cNvSpPr>
          <p:nvPr>
            <p:ph type="title"/>
          </p:nvPr>
        </p:nvSpPr>
        <p:spPr>
          <a:xfrm>
            <a:off x="1145455" y="113431"/>
            <a:ext cx="7506931" cy="826824"/>
          </a:xfrm>
        </p:spPr>
        <p:txBody>
          <a:bodyPr/>
          <a:lstStyle/>
          <a:p>
            <a:r>
              <a:rPr lang="en-US" b="1" dirty="0">
                <a:effectLst>
                  <a:outerShdw blurRad="38100" dist="38100" dir="2700000" algn="tl">
                    <a:srgbClr val="000000">
                      <a:alpha val="43137"/>
                    </a:srgbClr>
                  </a:outerShdw>
                </a:effectLst>
              </a:rPr>
              <a:t>The SISE GIS/ORL Committee</a:t>
            </a:r>
          </a:p>
        </p:txBody>
      </p:sp>
      <p:sp>
        <p:nvSpPr>
          <p:cNvPr id="4" name="Date Placeholder 3">
            <a:extLst>
              <a:ext uri="{FF2B5EF4-FFF2-40B4-BE49-F238E27FC236}">
                <a16:creationId xmlns:a16="http://schemas.microsoft.com/office/drawing/2014/main" id="{43D81A91-193F-4FBE-8683-24DE5780E10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5ED7C266-9010-4534-A7B1-CBF7EC330330}"/>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BD82C4FC-F34A-4B4D-A69F-ED3A5479D0C3}"/>
              </a:ext>
            </a:extLst>
          </p:cNvPr>
          <p:cNvSpPr>
            <a:spLocks noGrp="1"/>
          </p:cNvSpPr>
          <p:nvPr>
            <p:ph type="sldNum" sz="quarter" idx="12"/>
          </p:nvPr>
        </p:nvSpPr>
        <p:spPr>
          <a:xfrm>
            <a:off x="6654848" y="6492875"/>
            <a:ext cx="2057400" cy="365125"/>
          </a:xfrm>
        </p:spPr>
        <p:txBody>
          <a:bodyPr/>
          <a:lstStyle/>
          <a:p>
            <a:fld id="{82A91265-CC9C-4248-B6A1-F551EE530367}" type="slidenum">
              <a:rPr lang="en-US" smtClean="0"/>
              <a:pPr/>
              <a:t>15</a:t>
            </a:fld>
            <a:endParaRPr lang="en-US"/>
          </a:p>
        </p:txBody>
      </p:sp>
      <p:sp>
        <p:nvSpPr>
          <p:cNvPr id="10" name="TextBox 9">
            <a:extLst>
              <a:ext uri="{FF2B5EF4-FFF2-40B4-BE49-F238E27FC236}">
                <a16:creationId xmlns:a16="http://schemas.microsoft.com/office/drawing/2014/main" id="{D46EC624-7194-4173-A6A6-C7001CE11E0C}"/>
              </a:ext>
            </a:extLst>
          </p:cNvPr>
          <p:cNvSpPr txBox="1"/>
          <p:nvPr/>
        </p:nvSpPr>
        <p:spPr>
          <a:xfrm>
            <a:off x="1545771" y="5368834"/>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Federal</a:t>
            </a:r>
          </a:p>
        </p:txBody>
      </p:sp>
      <p:sp>
        <p:nvSpPr>
          <p:cNvPr id="11" name="TextBox 10">
            <a:extLst>
              <a:ext uri="{FF2B5EF4-FFF2-40B4-BE49-F238E27FC236}">
                <a16:creationId xmlns:a16="http://schemas.microsoft.com/office/drawing/2014/main" id="{67395629-B232-4E0C-843B-C49D19496A56}"/>
              </a:ext>
            </a:extLst>
          </p:cNvPr>
          <p:cNvSpPr txBox="1"/>
          <p:nvPr/>
        </p:nvSpPr>
        <p:spPr>
          <a:xfrm>
            <a:off x="6966857" y="5373188"/>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State OEM</a:t>
            </a:r>
          </a:p>
        </p:txBody>
      </p:sp>
      <p:sp>
        <p:nvSpPr>
          <p:cNvPr id="14" name="TextBox 13">
            <a:extLst>
              <a:ext uri="{FF2B5EF4-FFF2-40B4-BE49-F238E27FC236}">
                <a16:creationId xmlns:a16="http://schemas.microsoft.com/office/drawing/2014/main" id="{5A4B1FD4-1615-4DB6-A039-9A971928E36D}"/>
              </a:ext>
            </a:extLst>
          </p:cNvPr>
          <p:cNvSpPr txBox="1"/>
          <p:nvPr/>
        </p:nvSpPr>
        <p:spPr>
          <a:xfrm>
            <a:off x="1672047" y="17681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21" name="TextBox 20">
            <a:extLst>
              <a:ext uri="{FF2B5EF4-FFF2-40B4-BE49-F238E27FC236}">
                <a16:creationId xmlns:a16="http://schemas.microsoft.com/office/drawing/2014/main" id="{6F60377C-65ED-48ED-94B8-D1912601DD85}"/>
              </a:ext>
            </a:extLst>
          </p:cNvPr>
          <p:cNvSpPr txBox="1"/>
          <p:nvPr/>
        </p:nvSpPr>
        <p:spPr>
          <a:xfrm>
            <a:off x="5159829" y="5368835"/>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State Police</a:t>
            </a:r>
          </a:p>
        </p:txBody>
      </p:sp>
      <p:sp>
        <p:nvSpPr>
          <p:cNvPr id="22" name="TextBox 21">
            <a:extLst>
              <a:ext uri="{FF2B5EF4-FFF2-40B4-BE49-F238E27FC236}">
                <a16:creationId xmlns:a16="http://schemas.microsoft.com/office/drawing/2014/main" id="{10832D78-A1EA-432F-8E67-9D49E125C2ED}"/>
              </a:ext>
            </a:extLst>
          </p:cNvPr>
          <p:cNvSpPr txBox="1"/>
          <p:nvPr/>
        </p:nvSpPr>
        <p:spPr>
          <a:xfrm>
            <a:off x="3352800" y="5373190"/>
            <a:ext cx="1519645" cy="400110"/>
          </a:xfrm>
          <a:prstGeom prst="rect">
            <a:avLst/>
          </a:prstGeom>
          <a:noFill/>
          <a:ln w="38100">
            <a:solidFill>
              <a:schemeClr val="accent1"/>
            </a:solidFill>
          </a:ln>
        </p:spPr>
        <p:txBody>
          <a:bodyPr wrap="square" rtlCol="0">
            <a:spAutoFit/>
          </a:bodyPr>
          <a:lstStyle/>
          <a:p>
            <a:pPr algn="ctr"/>
            <a:r>
              <a:rPr lang="en-US" sz="2000" b="1" dirty="0">
                <a:effectLst>
                  <a:outerShdw blurRad="38100" dist="38100" dir="2700000" algn="tl">
                    <a:srgbClr val="000000">
                      <a:alpha val="43137"/>
                    </a:srgbClr>
                  </a:outerShdw>
                </a:effectLst>
              </a:rPr>
              <a:t>State DOT</a:t>
            </a:r>
          </a:p>
        </p:txBody>
      </p:sp>
      <p:sp>
        <p:nvSpPr>
          <p:cNvPr id="23" name="TextBox 22">
            <a:extLst>
              <a:ext uri="{FF2B5EF4-FFF2-40B4-BE49-F238E27FC236}">
                <a16:creationId xmlns:a16="http://schemas.microsoft.com/office/drawing/2014/main" id="{7A8F63F0-A786-4165-9A4D-B6E711316223}"/>
              </a:ext>
            </a:extLst>
          </p:cNvPr>
          <p:cNvSpPr txBox="1"/>
          <p:nvPr/>
        </p:nvSpPr>
        <p:spPr>
          <a:xfrm>
            <a:off x="4929051" y="3126375"/>
            <a:ext cx="400594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Facilitated public/private work group</a:t>
            </a:r>
          </a:p>
          <a:p>
            <a:pPr marL="285750" indent="-285750">
              <a:buFont typeface="Arial" panose="020B0604020202020204" pitchFamily="34" charset="0"/>
              <a:buChar char="•"/>
            </a:pPr>
            <a:r>
              <a:rPr lang="en-US" dirty="0"/>
              <a:t>Developing federated standard (rev 2)</a:t>
            </a:r>
          </a:p>
          <a:p>
            <a:pPr marL="285750" indent="-285750">
              <a:buFont typeface="Arial" panose="020B0604020202020204" pitchFamily="34" charset="0"/>
              <a:buChar char="•"/>
            </a:pPr>
            <a:r>
              <a:rPr lang="en-US" dirty="0"/>
              <a:t>Operational testing</a:t>
            </a:r>
          </a:p>
          <a:p>
            <a:pPr marL="285750" indent="-285750">
              <a:buFont typeface="Arial" panose="020B0604020202020204" pitchFamily="34" charset="0"/>
              <a:buChar char="•"/>
            </a:pPr>
            <a:r>
              <a:rPr lang="en-US" dirty="0"/>
              <a:t>Education &amp; outreach</a:t>
            </a:r>
          </a:p>
          <a:p>
            <a:pPr marL="285750" indent="-285750">
              <a:buFont typeface="Arial" panose="020B0604020202020204" pitchFamily="34" charset="0"/>
              <a:buChar char="•"/>
            </a:pPr>
            <a:r>
              <a:rPr lang="en-US" dirty="0"/>
              <a:t>Executive Dashboards, Toolkits &amp; Datasets</a:t>
            </a:r>
          </a:p>
        </p:txBody>
      </p:sp>
      <p:cxnSp>
        <p:nvCxnSpPr>
          <p:cNvPr id="25" name="Straight Connector 24">
            <a:extLst>
              <a:ext uri="{FF2B5EF4-FFF2-40B4-BE49-F238E27FC236}">
                <a16:creationId xmlns:a16="http://schemas.microsoft.com/office/drawing/2014/main" id="{77AC20B2-53E6-4C02-BD99-3D07EB8BCFCF}"/>
              </a:ext>
            </a:extLst>
          </p:cNvPr>
          <p:cNvCxnSpPr>
            <a:cxnSpLocks/>
            <a:endCxn id="22" idx="0"/>
          </p:cNvCxnSpPr>
          <p:nvPr/>
        </p:nvCxnSpPr>
        <p:spPr>
          <a:xfrm>
            <a:off x="3563983" y="4024068"/>
            <a:ext cx="548640" cy="13491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9A9638-9E36-4AF8-BE21-313CDA4741C7}"/>
              </a:ext>
            </a:extLst>
          </p:cNvPr>
          <p:cNvCxnSpPr>
            <a:cxnSpLocks/>
            <a:endCxn id="10" idx="0"/>
          </p:cNvCxnSpPr>
          <p:nvPr/>
        </p:nvCxnSpPr>
        <p:spPr>
          <a:xfrm flipH="1">
            <a:off x="2305594" y="4024068"/>
            <a:ext cx="1258389" cy="134476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A33D30-D7DA-456D-90EE-62F356525299}"/>
              </a:ext>
            </a:extLst>
          </p:cNvPr>
          <p:cNvCxnSpPr>
            <a:cxnSpLocks/>
            <a:endCxn id="21" idx="0"/>
          </p:cNvCxnSpPr>
          <p:nvPr/>
        </p:nvCxnSpPr>
        <p:spPr>
          <a:xfrm>
            <a:off x="3563983" y="4024068"/>
            <a:ext cx="2355669" cy="134476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C1FADBF-F350-42D7-8688-DC11C1C92472}"/>
              </a:ext>
            </a:extLst>
          </p:cNvPr>
          <p:cNvCxnSpPr>
            <a:cxnSpLocks/>
            <a:endCxn id="11" idx="0"/>
          </p:cNvCxnSpPr>
          <p:nvPr/>
        </p:nvCxnSpPr>
        <p:spPr>
          <a:xfrm>
            <a:off x="3563983" y="4024068"/>
            <a:ext cx="4162697" cy="1349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423F2A3-C5F7-48CD-B9CB-74DC0C493210}"/>
              </a:ext>
            </a:extLst>
          </p:cNvPr>
          <p:cNvCxnSpPr>
            <a:cxnSpLocks/>
            <a:endCxn id="14" idx="2"/>
          </p:cNvCxnSpPr>
          <p:nvPr/>
        </p:nvCxnSpPr>
        <p:spPr>
          <a:xfrm flipH="1" flipV="1">
            <a:off x="2943498" y="2291412"/>
            <a:ext cx="620485" cy="1209436"/>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BA38E3D-C72A-4278-BB6F-272D38FFC2AC}"/>
              </a:ext>
            </a:extLst>
          </p:cNvPr>
          <p:cNvSpPr txBox="1"/>
          <p:nvPr/>
        </p:nvSpPr>
        <p:spPr>
          <a:xfrm>
            <a:off x="1824447" y="19205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41" name="TextBox 40">
            <a:extLst>
              <a:ext uri="{FF2B5EF4-FFF2-40B4-BE49-F238E27FC236}">
                <a16:creationId xmlns:a16="http://schemas.microsoft.com/office/drawing/2014/main" id="{10A2F0B8-A2AD-4B9F-A015-B70AE1B34905}"/>
              </a:ext>
            </a:extLst>
          </p:cNvPr>
          <p:cNvSpPr txBox="1"/>
          <p:nvPr/>
        </p:nvSpPr>
        <p:spPr>
          <a:xfrm>
            <a:off x="1976847" y="20729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42" name="TextBox 41">
            <a:extLst>
              <a:ext uri="{FF2B5EF4-FFF2-40B4-BE49-F238E27FC236}">
                <a16:creationId xmlns:a16="http://schemas.microsoft.com/office/drawing/2014/main" id="{12963AFE-1D20-4D58-9DD8-0AE4532CC0FD}"/>
              </a:ext>
            </a:extLst>
          </p:cNvPr>
          <p:cNvSpPr txBox="1"/>
          <p:nvPr/>
        </p:nvSpPr>
        <p:spPr>
          <a:xfrm>
            <a:off x="2129247" y="2225392"/>
            <a:ext cx="2542902" cy="523220"/>
          </a:xfrm>
          <a:prstGeom prst="rect">
            <a:avLst/>
          </a:prstGeom>
          <a:solidFill>
            <a:schemeClr val="bg1"/>
          </a:solidFill>
          <a:ln w="38100">
            <a:solidFill>
              <a:schemeClr val="accent1"/>
            </a:solidFill>
          </a:ln>
        </p:spPr>
        <p:txBody>
          <a:bodyPr wrap="square" rtlCol="0">
            <a:spAutoFit/>
          </a:bodyPr>
          <a:lstStyle/>
          <a:p>
            <a:pPr algn="ctr"/>
            <a:r>
              <a:rPr lang="en-US" sz="2800" b="1" dirty="0">
                <a:effectLst>
                  <a:outerShdw blurRad="38100" dist="38100" dir="2700000" algn="tl">
                    <a:srgbClr val="000000">
                      <a:alpha val="43137"/>
                    </a:srgbClr>
                  </a:outerShdw>
                </a:effectLst>
              </a:rPr>
              <a:t>Private Sector</a:t>
            </a:r>
          </a:p>
        </p:txBody>
      </p:sp>
      <p:sp>
        <p:nvSpPr>
          <p:cNvPr id="44" name="TextBox 43">
            <a:extLst>
              <a:ext uri="{FF2B5EF4-FFF2-40B4-BE49-F238E27FC236}">
                <a16:creationId xmlns:a16="http://schemas.microsoft.com/office/drawing/2014/main" id="{DF2B7E84-B739-459B-8CD4-EA0F0CA6A1AD}"/>
              </a:ext>
            </a:extLst>
          </p:cNvPr>
          <p:cNvSpPr txBox="1"/>
          <p:nvPr/>
        </p:nvSpPr>
        <p:spPr>
          <a:xfrm>
            <a:off x="4310742" y="1593668"/>
            <a:ext cx="2029097" cy="307777"/>
          </a:xfrm>
          <a:prstGeom prst="rect">
            <a:avLst/>
          </a:prstGeom>
          <a:noFill/>
        </p:spPr>
        <p:txBody>
          <a:bodyPr wrap="square" rtlCol="0">
            <a:spAutoFit/>
          </a:bodyPr>
          <a:lstStyle/>
          <a:p>
            <a:r>
              <a:rPr lang="en-US" sz="1400" dirty="0"/>
              <a:t>Food / Water</a:t>
            </a:r>
          </a:p>
        </p:txBody>
      </p:sp>
      <p:sp>
        <p:nvSpPr>
          <p:cNvPr id="45" name="TextBox 44">
            <a:extLst>
              <a:ext uri="{FF2B5EF4-FFF2-40B4-BE49-F238E27FC236}">
                <a16:creationId xmlns:a16="http://schemas.microsoft.com/office/drawing/2014/main" id="{F4B6773A-5EF0-4DD6-9B7D-24DBA1179D35}"/>
              </a:ext>
            </a:extLst>
          </p:cNvPr>
          <p:cNvSpPr txBox="1"/>
          <p:nvPr/>
        </p:nvSpPr>
        <p:spPr>
          <a:xfrm>
            <a:off x="4506686" y="1798319"/>
            <a:ext cx="1911531" cy="307777"/>
          </a:xfrm>
          <a:prstGeom prst="rect">
            <a:avLst/>
          </a:prstGeom>
          <a:noFill/>
        </p:spPr>
        <p:txBody>
          <a:bodyPr wrap="square" rtlCol="0">
            <a:spAutoFit/>
          </a:bodyPr>
          <a:lstStyle/>
          <a:p>
            <a:r>
              <a:rPr lang="en-US" sz="1400" dirty="0"/>
              <a:t>Transportation</a:t>
            </a:r>
          </a:p>
        </p:txBody>
      </p:sp>
      <p:sp>
        <p:nvSpPr>
          <p:cNvPr id="46" name="TextBox 45">
            <a:extLst>
              <a:ext uri="{FF2B5EF4-FFF2-40B4-BE49-F238E27FC236}">
                <a16:creationId xmlns:a16="http://schemas.microsoft.com/office/drawing/2014/main" id="{D8D34427-507A-476E-B423-DF93D0D69425}"/>
              </a:ext>
            </a:extLst>
          </p:cNvPr>
          <p:cNvSpPr txBox="1"/>
          <p:nvPr/>
        </p:nvSpPr>
        <p:spPr>
          <a:xfrm>
            <a:off x="4737463" y="2002972"/>
            <a:ext cx="2194559" cy="307777"/>
          </a:xfrm>
          <a:prstGeom prst="rect">
            <a:avLst/>
          </a:prstGeom>
          <a:noFill/>
        </p:spPr>
        <p:txBody>
          <a:bodyPr wrap="square" rtlCol="0">
            <a:spAutoFit/>
          </a:bodyPr>
          <a:lstStyle/>
          <a:p>
            <a:r>
              <a:rPr lang="en-US" sz="1400" dirty="0"/>
              <a:t>Communications</a:t>
            </a:r>
          </a:p>
        </p:txBody>
      </p:sp>
      <p:sp>
        <p:nvSpPr>
          <p:cNvPr id="47" name="TextBox 46">
            <a:extLst>
              <a:ext uri="{FF2B5EF4-FFF2-40B4-BE49-F238E27FC236}">
                <a16:creationId xmlns:a16="http://schemas.microsoft.com/office/drawing/2014/main" id="{FC4BD271-E344-4916-9308-11FEA9396F3C}"/>
              </a:ext>
            </a:extLst>
          </p:cNvPr>
          <p:cNvSpPr txBox="1"/>
          <p:nvPr/>
        </p:nvSpPr>
        <p:spPr>
          <a:xfrm>
            <a:off x="4994368" y="2225039"/>
            <a:ext cx="1981198" cy="307777"/>
          </a:xfrm>
          <a:prstGeom prst="rect">
            <a:avLst/>
          </a:prstGeom>
          <a:noFill/>
        </p:spPr>
        <p:txBody>
          <a:bodyPr wrap="square" rtlCol="0">
            <a:spAutoFit/>
          </a:bodyPr>
          <a:lstStyle/>
          <a:p>
            <a:r>
              <a:rPr lang="en-US" sz="1400" dirty="0"/>
              <a:t>Energy / Power / Fuel</a:t>
            </a:r>
          </a:p>
        </p:txBody>
      </p:sp>
      <p:cxnSp>
        <p:nvCxnSpPr>
          <p:cNvPr id="49" name="Straight Connector 48">
            <a:extLst>
              <a:ext uri="{FF2B5EF4-FFF2-40B4-BE49-F238E27FC236}">
                <a16:creationId xmlns:a16="http://schemas.microsoft.com/office/drawing/2014/main" id="{F9C66A2B-0DC9-4846-8E9F-E13CCB849794}"/>
              </a:ext>
            </a:extLst>
          </p:cNvPr>
          <p:cNvCxnSpPr/>
          <p:nvPr/>
        </p:nvCxnSpPr>
        <p:spPr>
          <a:xfrm>
            <a:off x="4049489" y="1558834"/>
            <a:ext cx="1123406" cy="992777"/>
          </a:xfrm>
          <a:prstGeom prst="line">
            <a:avLst/>
          </a:prstGeom>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C52902C-623D-4570-AAF3-78C9856DE534}"/>
              </a:ext>
            </a:extLst>
          </p:cNvPr>
          <p:cNvSpPr txBox="1"/>
          <p:nvPr/>
        </p:nvSpPr>
        <p:spPr>
          <a:xfrm>
            <a:off x="2185852" y="3270071"/>
            <a:ext cx="2612571" cy="954107"/>
          </a:xfrm>
          <a:prstGeom prst="rect">
            <a:avLst/>
          </a:prstGeom>
          <a:solidFill>
            <a:schemeClr val="bg1"/>
          </a:solidFill>
          <a:ln w="38100">
            <a:solidFill>
              <a:srgbClr val="FF0000"/>
            </a:solidFill>
          </a:ln>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rPr>
              <a:t>GIS / ORL Committee</a:t>
            </a:r>
          </a:p>
        </p:txBody>
      </p:sp>
    </p:spTree>
    <p:extLst>
      <p:ext uri="{BB962C8B-B14F-4D97-AF65-F5344CB8AC3E}">
        <p14:creationId xmlns:p14="http://schemas.microsoft.com/office/powerpoint/2010/main" val="1700376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0338-6843-44F6-A713-261F544C3A37}"/>
              </a:ext>
            </a:extLst>
          </p:cNvPr>
          <p:cNvSpPr>
            <a:spLocks noGrp="1"/>
          </p:cNvSpPr>
          <p:nvPr>
            <p:ph type="title"/>
          </p:nvPr>
        </p:nvSpPr>
        <p:spPr>
          <a:xfrm>
            <a:off x="381000" y="98426"/>
            <a:ext cx="7886700" cy="1325563"/>
          </a:xfrm>
        </p:spPr>
        <p:txBody>
          <a:bodyPr/>
          <a:lstStyle/>
          <a:p>
            <a:r>
              <a:rPr lang="en-US" b="1" dirty="0">
                <a:effectLst>
                  <a:outerShdw blurRad="38100" dist="38100" dir="2700000" algn="tl">
                    <a:srgbClr val="000000">
                      <a:alpha val="43137"/>
                    </a:srgbClr>
                  </a:outerShdw>
                </a:effectLst>
              </a:rPr>
              <a:t>Committee Results to Date</a:t>
            </a:r>
          </a:p>
        </p:txBody>
      </p:sp>
      <p:sp>
        <p:nvSpPr>
          <p:cNvPr id="3" name="Content Placeholder 2">
            <a:extLst>
              <a:ext uri="{FF2B5EF4-FFF2-40B4-BE49-F238E27FC236}">
                <a16:creationId xmlns:a16="http://schemas.microsoft.com/office/drawing/2014/main" id="{B1A38D80-5AB2-411F-96FE-C2F2B7CFF6EC}"/>
              </a:ext>
            </a:extLst>
          </p:cNvPr>
          <p:cNvSpPr>
            <a:spLocks noGrp="1"/>
          </p:cNvSpPr>
          <p:nvPr>
            <p:ph idx="1"/>
          </p:nvPr>
        </p:nvSpPr>
        <p:spPr>
          <a:xfrm>
            <a:off x="485775" y="1263650"/>
            <a:ext cx="7886700" cy="4351338"/>
          </a:xfrm>
        </p:spPr>
        <p:txBody>
          <a:bodyPr>
            <a:noAutofit/>
          </a:bodyPr>
          <a:lstStyle/>
          <a:p>
            <a:pPr>
              <a:lnSpc>
                <a:spcPct val="70000"/>
              </a:lnSpc>
            </a:pPr>
            <a:r>
              <a:rPr lang="en-US" sz="2000" dirty="0"/>
              <a:t>Policy</a:t>
            </a:r>
          </a:p>
          <a:p>
            <a:pPr lvl="1">
              <a:lnSpc>
                <a:spcPct val="70000"/>
              </a:lnSpc>
            </a:pPr>
            <a:r>
              <a:rPr lang="en-US" sz="1600" dirty="0"/>
              <a:t>Standards Development</a:t>
            </a:r>
          </a:p>
          <a:p>
            <a:pPr lvl="2">
              <a:lnSpc>
                <a:spcPct val="70000"/>
              </a:lnSpc>
            </a:pPr>
            <a:r>
              <a:rPr lang="en-US" sz="1100" dirty="0"/>
              <a:t>ORLs- </a:t>
            </a:r>
            <a:r>
              <a:rPr lang="en-US" sz="1400" strike="sngStrike" dirty="0">
                <a:solidFill>
                  <a:srgbClr val="FF0000"/>
                </a:solidFill>
              </a:rPr>
              <a:t>Finalize and Agree on ORL Standard (Rev2.0) </a:t>
            </a:r>
            <a:r>
              <a:rPr lang="en-US" sz="1400" b="1" dirty="0">
                <a:solidFill>
                  <a:srgbClr val="00B050"/>
                </a:solidFill>
              </a:rPr>
              <a:t>(COMPLETE)</a:t>
            </a:r>
            <a:endParaRPr lang="en-US" sz="1400" strike="sngStrike" dirty="0">
              <a:solidFill>
                <a:srgbClr val="FF0000"/>
              </a:solidFill>
            </a:endParaRPr>
          </a:p>
          <a:p>
            <a:pPr lvl="1"/>
            <a:r>
              <a:rPr lang="en-US" sz="1600" dirty="0"/>
              <a:t>ORL 1 Dashboards</a:t>
            </a:r>
          </a:p>
          <a:p>
            <a:pPr lvl="2">
              <a:lnSpc>
                <a:spcPct val="70000"/>
              </a:lnSpc>
            </a:pPr>
            <a:r>
              <a:rPr lang="en-US" sz="1400" dirty="0"/>
              <a:t>Create ORL 1 dashboard </a:t>
            </a:r>
            <a:r>
              <a:rPr lang="en-US" sz="1400" b="1" dirty="0">
                <a:solidFill>
                  <a:srgbClr val="00B050"/>
                </a:solidFill>
              </a:rPr>
              <a:t>(IN PROCESS)</a:t>
            </a:r>
            <a:endParaRPr lang="en-US" dirty="0"/>
          </a:p>
          <a:p>
            <a:pPr lvl="1">
              <a:lnSpc>
                <a:spcPct val="70000"/>
              </a:lnSpc>
            </a:pPr>
            <a:r>
              <a:rPr lang="en-US" sz="1600" dirty="0"/>
              <a:t>Liability</a:t>
            </a:r>
          </a:p>
          <a:p>
            <a:pPr lvl="2">
              <a:lnSpc>
                <a:spcPct val="70000"/>
              </a:lnSpc>
            </a:pPr>
            <a:r>
              <a:rPr lang="en-US" sz="1400" strike="sngStrike" dirty="0">
                <a:solidFill>
                  <a:srgbClr val="FF0000"/>
                </a:solidFill>
              </a:rPr>
              <a:t>Agree to AHC’s liability statement </a:t>
            </a:r>
            <a:r>
              <a:rPr lang="en-US" sz="1400" b="1" dirty="0">
                <a:solidFill>
                  <a:srgbClr val="00B050"/>
                </a:solidFill>
              </a:rPr>
              <a:t>(COMPLETE)</a:t>
            </a:r>
            <a:endParaRPr lang="en-US" sz="1400" strike="sngStrike" dirty="0">
              <a:solidFill>
                <a:srgbClr val="FF0000"/>
              </a:solidFill>
            </a:endParaRPr>
          </a:p>
          <a:p>
            <a:pPr>
              <a:lnSpc>
                <a:spcPct val="70000"/>
              </a:lnSpc>
            </a:pPr>
            <a:r>
              <a:rPr lang="en-US" sz="2000" dirty="0"/>
              <a:t>Education</a:t>
            </a:r>
          </a:p>
          <a:p>
            <a:pPr lvl="1">
              <a:lnSpc>
                <a:spcPct val="70000"/>
              </a:lnSpc>
            </a:pPr>
            <a:r>
              <a:rPr lang="en-US" sz="1400" dirty="0"/>
              <a:t>Design materials for Exec, Ops </a:t>
            </a:r>
            <a:r>
              <a:rPr lang="en-US" sz="1400" dirty="0" err="1"/>
              <a:t>Mgrs</a:t>
            </a:r>
            <a:r>
              <a:rPr lang="en-US" sz="1400" dirty="0"/>
              <a:t> and GIS professionals </a:t>
            </a:r>
            <a:r>
              <a:rPr lang="en-US" sz="1400" b="1" dirty="0">
                <a:solidFill>
                  <a:srgbClr val="00B050"/>
                </a:solidFill>
              </a:rPr>
              <a:t>(IN PROCESS)</a:t>
            </a:r>
            <a:endParaRPr lang="en-US" sz="1400" dirty="0"/>
          </a:p>
          <a:p>
            <a:pPr lvl="1">
              <a:lnSpc>
                <a:spcPct val="70000"/>
              </a:lnSpc>
            </a:pPr>
            <a:r>
              <a:rPr lang="en-US" sz="1400" dirty="0"/>
              <a:t>Produce webinar  </a:t>
            </a:r>
            <a:r>
              <a:rPr lang="en-US" sz="1400" b="1" dirty="0">
                <a:solidFill>
                  <a:srgbClr val="00B050"/>
                </a:solidFill>
              </a:rPr>
              <a:t>(IN PROCESS)</a:t>
            </a:r>
            <a:endParaRPr lang="en-US" sz="1400" dirty="0"/>
          </a:p>
          <a:p>
            <a:pPr>
              <a:lnSpc>
                <a:spcPct val="70000"/>
              </a:lnSpc>
            </a:pPr>
            <a:r>
              <a:rPr lang="en-US" sz="2000" dirty="0"/>
              <a:t>Live Workshop</a:t>
            </a:r>
          </a:p>
          <a:p>
            <a:pPr lvl="1">
              <a:lnSpc>
                <a:spcPct val="70000"/>
              </a:lnSpc>
            </a:pPr>
            <a:r>
              <a:rPr lang="en-US" sz="1400" strike="sngStrike" dirty="0">
                <a:solidFill>
                  <a:srgbClr val="FF0000"/>
                </a:solidFill>
              </a:rPr>
              <a:t>Plan live mtg/event in 2019 – May 22, 2019 </a:t>
            </a:r>
            <a:r>
              <a:rPr lang="en-US" sz="1400" b="1" dirty="0">
                <a:solidFill>
                  <a:srgbClr val="00B050"/>
                </a:solidFill>
              </a:rPr>
              <a:t>(IN PROCESS)</a:t>
            </a:r>
            <a:endParaRPr lang="en-US" sz="1400" strike="sngStrike" dirty="0">
              <a:solidFill>
                <a:srgbClr val="FF0000"/>
              </a:solidFill>
            </a:endParaRPr>
          </a:p>
          <a:p>
            <a:pPr>
              <a:lnSpc>
                <a:spcPct val="70000"/>
              </a:lnSpc>
            </a:pPr>
            <a:r>
              <a:rPr lang="en-US" sz="2000" dirty="0"/>
              <a:t>ORL Web Tool Kit</a:t>
            </a:r>
          </a:p>
          <a:p>
            <a:pPr lvl="1">
              <a:lnSpc>
                <a:spcPct val="70000"/>
              </a:lnSpc>
            </a:pPr>
            <a:r>
              <a:rPr lang="en-US" sz="1400" dirty="0"/>
              <a:t>Set of tools to educate, use dashboard, jump start operationalizing ORLs </a:t>
            </a:r>
            <a:r>
              <a:rPr lang="en-US" sz="1400" b="1" dirty="0">
                <a:solidFill>
                  <a:srgbClr val="00B050"/>
                </a:solidFill>
              </a:rPr>
              <a:t>(IN PROCESS)</a:t>
            </a:r>
          </a:p>
          <a:p>
            <a:pPr lvl="1">
              <a:lnSpc>
                <a:spcPct val="70000"/>
              </a:lnSpc>
            </a:pPr>
            <a:r>
              <a:rPr lang="en-US" sz="1400" dirty="0"/>
              <a:t>Executive Webinar series</a:t>
            </a:r>
          </a:p>
          <a:p>
            <a:pPr>
              <a:lnSpc>
                <a:spcPct val="70000"/>
              </a:lnSpc>
            </a:pPr>
            <a:r>
              <a:rPr lang="en-US" sz="2000" dirty="0"/>
              <a:t>Pilot Project</a:t>
            </a:r>
          </a:p>
          <a:p>
            <a:pPr lvl="1">
              <a:lnSpc>
                <a:spcPct val="70000"/>
              </a:lnSpc>
            </a:pPr>
            <a:r>
              <a:rPr lang="en-US" sz="1400" dirty="0"/>
              <a:t>TTX, Roundtables, or Test during events, Webinar TTX</a:t>
            </a:r>
          </a:p>
          <a:p>
            <a:pPr lvl="1">
              <a:lnSpc>
                <a:spcPct val="70000"/>
              </a:lnSpc>
            </a:pPr>
            <a:r>
              <a:rPr lang="en-US" sz="1400" dirty="0"/>
              <a:t>Secure ORL Chat/Help Desk during storms w/SISE</a:t>
            </a:r>
          </a:p>
          <a:p>
            <a:pPr>
              <a:lnSpc>
                <a:spcPct val="70000"/>
              </a:lnSpc>
            </a:pPr>
            <a:r>
              <a:rPr lang="en-US" sz="2000" dirty="0"/>
              <a:t>Use Cases</a:t>
            </a:r>
          </a:p>
          <a:p>
            <a:pPr lvl="1">
              <a:lnSpc>
                <a:spcPct val="70000"/>
              </a:lnSpc>
            </a:pPr>
            <a:r>
              <a:rPr lang="en-US" sz="1600" dirty="0"/>
              <a:t>Damage Assessment </a:t>
            </a:r>
            <a:r>
              <a:rPr lang="en-US" sz="1400" b="1" dirty="0">
                <a:solidFill>
                  <a:srgbClr val="00B050"/>
                </a:solidFill>
              </a:rPr>
              <a:t>(IN PROCESS)</a:t>
            </a:r>
            <a:endParaRPr lang="en-US" sz="1400" strike="sngStrike" dirty="0">
              <a:solidFill>
                <a:srgbClr val="FF0000"/>
              </a:solidFill>
            </a:endParaRPr>
          </a:p>
          <a:p>
            <a:endParaRPr lang="en-US" sz="3600" dirty="0"/>
          </a:p>
        </p:txBody>
      </p:sp>
      <p:sp>
        <p:nvSpPr>
          <p:cNvPr id="4" name="Date Placeholder 3">
            <a:extLst>
              <a:ext uri="{FF2B5EF4-FFF2-40B4-BE49-F238E27FC236}">
                <a16:creationId xmlns:a16="http://schemas.microsoft.com/office/drawing/2014/main" id="{675F907C-28EB-4E2A-8B6B-329FDD6A1361}"/>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2AB55917-412D-43C2-BDB9-AB33955CE405}"/>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87F3C2FD-C7D4-4949-9FDA-6DAEAD32740F}"/>
              </a:ext>
            </a:extLst>
          </p:cNvPr>
          <p:cNvSpPr>
            <a:spLocks noGrp="1"/>
          </p:cNvSpPr>
          <p:nvPr>
            <p:ph type="sldNum" sz="quarter" idx="12"/>
          </p:nvPr>
        </p:nvSpPr>
        <p:spPr/>
        <p:txBody>
          <a:bodyPr/>
          <a:lstStyle/>
          <a:p>
            <a:fld id="{3880281C-F672-4671-9DCC-F8AD2EA309D3}" type="slidenum">
              <a:rPr lang="en-US" smtClean="0"/>
              <a:t>16</a:t>
            </a:fld>
            <a:endParaRPr lang="en-US"/>
          </a:p>
        </p:txBody>
      </p:sp>
    </p:spTree>
    <p:extLst>
      <p:ext uri="{BB962C8B-B14F-4D97-AF65-F5344CB8AC3E}">
        <p14:creationId xmlns:p14="http://schemas.microsoft.com/office/powerpoint/2010/main" val="404191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DBFE3-E129-4D34-950A-B22616443B58}"/>
              </a:ext>
            </a:extLst>
          </p:cNvPr>
          <p:cNvPicPr>
            <a:picLocks noChangeAspect="1"/>
          </p:cNvPicPr>
          <p:nvPr/>
        </p:nvPicPr>
        <p:blipFill>
          <a:blip r:embed="rId2"/>
          <a:stretch>
            <a:fillRect/>
          </a:stretch>
        </p:blipFill>
        <p:spPr>
          <a:xfrm>
            <a:off x="333375" y="1219237"/>
            <a:ext cx="7962900" cy="563876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24644526-CE16-4043-B30D-32E43FEE0382}"/>
              </a:ext>
            </a:extLst>
          </p:cNvPr>
          <p:cNvSpPr>
            <a:spLocks noGrp="1"/>
          </p:cNvSpPr>
          <p:nvPr>
            <p:ph type="title"/>
          </p:nvPr>
        </p:nvSpPr>
        <p:spPr>
          <a:xfrm>
            <a:off x="246812" y="83772"/>
            <a:ext cx="7886700" cy="1325563"/>
          </a:xfrm>
        </p:spPr>
        <p:txBody>
          <a:bodyPr/>
          <a:lstStyle/>
          <a:p>
            <a:r>
              <a:rPr lang="en-US" b="1" dirty="0">
                <a:effectLst>
                  <a:outerShdw blurRad="38100" dist="38100" dir="2700000" algn="tl">
                    <a:srgbClr val="000000">
                      <a:alpha val="43137"/>
                    </a:srgbClr>
                  </a:outerShdw>
                </a:effectLst>
              </a:rPr>
              <a:t>2019 Deliverables</a:t>
            </a:r>
          </a:p>
        </p:txBody>
      </p:sp>
      <p:sp>
        <p:nvSpPr>
          <p:cNvPr id="4" name="Date Placeholder 3">
            <a:extLst>
              <a:ext uri="{FF2B5EF4-FFF2-40B4-BE49-F238E27FC236}">
                <a16:creationId xmlns:a16="http://schemas.microsoft.com/office/drawing/2014/main" id="{F22C8E49-C5A0-4798-B72A-097A2F29692F}"/>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A1A1BA61-D920-4771-97F7-F596A1B6A5C4}"/>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A9410025-3D41-451A-A3A0-09945A6D593C}"/>
              </a:ext>
            </a:extLst>
          </p:cNvPr>
          <p:cNvSpPr>
            <a:spLocks noGrp="1"/>
          </p:cNvSpPr>
          <p:nvPr>
            <p:ph type="sldNum" sz="quarter" idx="12"/>
          </p:nvPr>
        </p:nvSpPr>
        <p:spPr/>
        <p:txBody>
          <a:bodyPr/>
          <a:lstStyle/>
          <a:p>
            <a:fld id="{3880281C-F672-4671-9DCC-F8AD2EA309D3}" type="slidenum">
              <a:rPr lang="en-US" smtClean="0"/>
              <a:t>17</a:t>
            </a:fld>
            <a:endParaRPr lang="en-US"/>
          </a:p>
        </p:txBody>
      </p:sp>
      <p:sp>
        <p:nvSpPr>
          <p:cNvPr id="8" name="Oval 7">
            <a:extLst>
              <a:ext uri="{FF2B5EF4-FFF2-40B4-BE49-F238E27FC236}">
                <a16:creationId xmlns:a16="http://schemas.microsoft.com/office/drawing/2014/main" id="{9FC47A09-D2E5-4624-B0A6-91735BF37EB2}"/>
              </a:ext>
            </a:extLst>
          </p:cNvPr>
          <p:cNvSpPr/>
          <p:nvPr/>
        </p:nvSpPr>
        <p:spPr>
          <a:xfrm>
            <a:off x="3557116" y="1386672"/>
            <a:ext cx="2250831" cy="52552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506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19034" y="1613687"/>
            <a:ext cx="8767560" cy="4389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48422" y="230292"/>
            <a:ext cx="7285878" cy="994172"/>
          </a:xfrm>
        </p:spPr>
        <p:txBody>
          <a:bodyPr>
            <a:normAutofit/>
          </a:bodyPr>
          <a:lstStyle/>
          <a:p>
            <a:r>
              <a:rPr lang="en-US" b="1" dirty="0">
                <a:effectLst>
                  <a:outerShdw blurRad="38100" dist="38100" dir="2700000" algn="tl">
                    <a:srgbClr val="000000">
                      <a:alpha val="43137"/>
                    </a:srgbClr>
                  </a:outerShdw>
                </a:effectLst>
              </a:rPr>
              <a:t>ORL Standard At-a-Glance</a:t>
            </a:r>
            <a:br>
              <a:rPr lang="en-US" dirty="0"/>
            </a:br>
            <a:r>
              <a:rPr lang="en-US" sz="2100" b="1" dirty="0"/>
              <a:t>Operational Readiness Levels </a:t>
            </a:r>
            <a:r>
              <a:rPr lang="en-US" sz="1500" b="1" dirty="0"/>
              <a:t>(Focusing on Reliability &amp; Trusted Sources of Data)</a:t>
            </a:r>
            <a:endParaRPr lang="en-US" b="1" dirty="0"/>
          </a:p>
        </p:txBody>
      </p:sp>
      <p:graphicFrame>
        <p:nvGraphicFramePr>
          <p:cNvPr id="7" name="Diagram 6"/>
          <p:cNvGraphicFramePr/>
          <p:nvPr/>
        </p:nvGraphicFramePr>
        <p:xfrm>
          <a:off x="80135" y="2065047"/>
          <a:ext cx="2439723" cy="3707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ontent Placeholder 1"/>
          <p:cNvSpPr txBox="1">
            <a:spLocks/>
          </p:cNvSpPr>
          <p:nvPr/>
        </p:nvSpPr>
        <p:spPr>
          <a:xfrm>
            <a:off x="2382378" y="2055749"/>
            <a:ext cx="3757243" cy="840541"/>
          </a:xfrm>
          <a:prstGeom prst="rect">
            <a:avLst/>
          </a:prstGeom>
          <a:solidFill>
            <a:schemeClr val="accent6">
              <a:lumMod val="60000"/>
              <a:lumOff val="40000"/>
            </a:schemeClr>
          </a:solidFill>
        </p:spPr>
        <p:txBody>
          <a:bodyPr vert="horz" lIns="68580" tIns="34290" rIns="68580" bIns="3429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mn-lt"/>
              </a:rPr>
              <a:t>Data available NOW</a:t>
            </a:r>
          </a:p>
          <a:p>
            <a:r>
              <a:rPr lang="en-US" sz="1200" dirty="0">
                <a:latin typeface="+mn-lt"/>
              </a:rPr>
              <a:t>Immediate Situational Awareness (SA) &amp; Decision Making (DM)</a:t>
            </a:r>
          </a:p>
          <a:p>
            <a:r>
              <a:rPr lang="en-US" sz="1200" dirty="0">
                <a:latin typeface="+mn-lt"/>
              </a:rPr>
              <a:t>Person available to contact</a:t>
            </a:r>
          </a:p>
        </p:txBody>
      </p:sp>
      <p:sp>
        <p:nvSpPr>
          <p:cNvPr id="9" name="Content Placeholder 1"/>
          <p:cNvSpPr txBox="1">
            <a:spLocks/>
          </p:cNvSpPr>
          <p:nvPr/>
        </p:nvSpPr>
        <p:spPr>
          <a:xfrm>
            <a:off x="2382378" y="2984824"/>
            <a:ext cx="3757243" cy="891530"/>
          </a:xfrm>
          <a:prstGeom prst="rect">
            <a:avLst/>
          </a:prstGeom>
          <a:solidFill>
            <a:schemeClr val="accent5">
              <a:lumMod val="60000"/>
              <a:lumOff val="40000"/>
            </a:schemeClr>
          </a:solidFill>
        </p:spPr>
        <p:txBody>
          <a:bodyPr vert="horz" lIns="68580" tIns="34290" rIns="68580" bIns="3429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latin typeface="+mn-lt"/>
              </a:rPr>
              <a:t>Data available sporadically</a:t>
            </a:r>
          </a:p>
          <a:p>
            <a:r>
              <a:rPr lang="en-US" sz="1050" dirty="0">
                <a:latin typeface="+mn-lt"/>
              </a:rPr>
              <a:t>Event-driven, may be delayed due to acquisition and processing time required</a:t>
            </a:r>
          </a:p>
          <a:p>
            <a:r>
              <a:rPr lang="en-US" sz="1050" dirty="0">
                <a:latin typeface="+mn-lt"/>
              </a:rPr>
              <a:t>Could be very useful for SA &amp; DM</a:t>
            </a:r>
          </a:p>
          <a:p>
            <a:r>
              <a:rPr lang="en-US" sz="1050" dirty="0">
                <a:latin typeface="+mn-lt"/>
              </a:rPr>
              <a:t>Person available to contact</a:t>
            </a:r>
          </a:p>
        </p:txBody>
      </p:sp>
      <p:sp>
        <p:nvSpPr>
          <p:cNvPr id="12" name="Content Placeholder 1"/>
          <p:cNvSpPr txBox="1">
            <a:spLocks/>
          </p:cNvSpPr>
          <p:nvPr/>
        </p:nvSpPr>
        <p:spPr>
          <a:xfrm>
            <a:off x="2382378" y="4020310"/>
            <a:ext cx="3757243" cy="842188"/>
          </a:xfrm>
          <a:prstGeom prst="rect">
            <a:avLst/>
          </a:prstGeom>
          <a:solidFill>
            <a:schemeClr val="accent2">
              <a:lumMod val="75000"/>
            </a:schemeClr>
          </a:solidFill>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dirty="0">
                <a:latin typeface="+mn-lt"/>
              </a:rPr>
              <a:t>Data nearly operational, testing phase</a:t>
            </a:r>
          </a:p>
          <a:p>
            <a:r>
              <a:rPr lang="en-US" sz="1050" dirty="0">
                <a:latin typeface="+mn-lt"/>
              </a:rPr>
              <a:t>Not guaranteed</a:t>
            </a:r>
          </a:p>
          <a:p>
            <a:r>
              <a:rPr lang="en-US" sz="1050" dirty="0">
                <a:latin typeface="+mn-lt"/>
              </a:rPr>
              <a:t>Could improve SA and DM</a:t>
            </a:r>
          </a:p>
          <a:p>
            <a:r>
              <a:rPr lang="en-US" sz="1050" dirty="0">
                <a:latin typeface="+mn-lt"/>
              </a:rPr>
              <a:t>Target operations in 6-12 months</a:t>
            </a:r>
          </a:p>
        </p:txBody>
      </p:sp>
      <p:sp>
        <p:nvSpPr>
          <p:cNvPr id="13" name="Content Placeholder 1"/>
          <p:cNvSpPr txBox="1">
            <a:spLocks/>
          </p:cNvSpPr>
          <p:nvPr/>
        </p:nvSpPr>
        <p:spPr>
          <a:xfrm>
            <a:off x="2382378" y="4947174"/>
            <a:ext cx="3757243" cy="961043"/>
          </a:xfrm>
          <a:prstGeom prst="rect">
            <a:avLst/>
          </a:prstGeom>
          <a:solidFill>
            <a:srgbClr val="C00000">
              <a:alpha val="48000"/>
            </a:srgbClr>
          </a:solidFill>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Tahoma"/>
                <a:ea typeface="+mn-ea"/>
                <a:cs typeface="Tahoma"/>
              </a:defRPr>
            </a:lvl1pPr>
            <a:lvl2pPr marL="742950" indent="-285750" algn="l" defTabSz="457200" rtl="0" eaLnBrk="1" latinLnBrk="0" hangingPunct="1">
              <a:spcBef>
                <a:spcPct val="20000"/>
              </a:spcBef>
              <a:buFont typeface="Arial"/>
              <a:buChar char="–"/>
              <a:defRPr sz="2800" kern="1200">
                <a:solidFill>
                  <a:schemeClr val="tx1"/>
                </a:solidFill>
                <a:latin typeface="Tahoma"/>
                <a:ea typeface="+mn-ea"/>
                <a:cs typeface="Tahoma"/>
              </a:defRPr>
            </a:lvl2pPr>
            <a:lvl3pPr marL="1143000" indent="-228600" algn="l" defTabSz="457200" rtl="0" eaLnBrk="1" latinLnBrk="0" hangingPunct="1">
              <a:spcBef>
                <a:spcPct val="20000"/>
              </a:spcBef>
              <a:buFont typeface="Arial"/>
              <a:buChar char="•"/>
              <a:defRPr sz="2400"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2000" kern="1200">
                <a:solidFill>
                  <a:schemeClr val="tx1"/>
                </a:solidFill>
                <a:latin typeface="Tahoma"/>
                <a:ea typeface="+mn-ea"/>
                <a:cs typeface="Tahoma"/>
              </a:defRPr>
            </a:lvl4pPr>
            <a:lvl5pPr marL="2057400" indent="-228600" algn="l" defTabSz="457200" rtl="0" eaLnBrk="1" latinLnBrk="0" hangingPunct="1">
              <a:spcBef>
                <a:spcPct val="20000"/>
              </a:spcBef>
              <a:buFont typeface="Arial"/>
              <a:buChar char="»"/>
              <a:defRPr sz="20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200" dirty="0">
                <a:latin typeface="+mn-lt"/>
              </a:rPr>
              <a:t>Data in collection, processing and/or testing phase</a:t>
            </a:r>
          </a:p>
          <a:p>
            <a:r>
              <a:rPr lang="en-US" sz="1200" dirty="0">
                <a:latin typeface="+mn-lt"/>
              </a:rPr>
              <a:t>Being evaluated for accuracy, validated</a:t>
            </a:r>
          </a:p>
          <a:p>
            <a:r>
              <a:rPr lang="en-US" sz="1200" dirty="0">
                <a:latin typeface="+mn-lt"/>
              </a:rPr>
              <a:t>Target for operations 12+ months</a:t>
            </a:r>
          </a:p>
          <a:p>
            <a:r>
              <a:rPr lang="en-US" sz="1200" dirty="0">
                <a:latin typeface="+mn-lt"/>
              </a:rPr>
              <a:t>Not likely to be immediately useful for operations</a:t>
            </a:r>
          </a:p>
          <a:p>
            <a:endParaRPr lang="en-US" sz="1200" dirty="0">
              <a:latin typeface="+mn-lt"/>
            </a:endParaRPr>
          </a:p>
        </p:txBody>
      </p:sp>
      <p:sp>
        <p:nvSpPr>
          <p:cNvPr id="6" name="TextBox 5"/>
          <p:cNvSpPr txBox="1"/>
          <p:nvPr/>
        </p:nvSpPr>
        <p:spPr>
          <a:xfrm>
            <a:off x="524107" y="2036975"/>
            <a:ext cx="473206" cy="300082"/>
          </a:xfrm>
          <a:prstGeom prst="rect">
            <a:avLst/>
          </a:prstGeom>
          <a:noFill/>
        </p:spPr>
        <p:txBody>
          <a:bodyPr wrap="none" rtlCol="0">
            <a:spAutoFit/>
          </a:bodyPr>
          <a:lstStyle/>
          <a:p>
            <a:r>
              <a:rPr lang="en-US" sz="1350" b="1" dirty="0">
                <a:solidFill>
                  <a:schemeClr val="bg1">
                    <a:lumMod val="85000"/>
                  </a:schemeClr>
                </a:solidFill>
              </a:rPr>
              <a:t>ORL</a:t>
            </a:r>
          </a:p>
        </p:txBody>
      </p:sp>
      <p:sp>
        <p:nvSpPr>
          <p:cNvPr id="14" name="TextBox 13"/>
          <p:cNvSpPr txBox="1"/>
          <p:nvPr/>
        </p:nvSpPr>
        <p:spPr>
          <a:xfrm>
            <a:off x="554077" y="3010322"/>
            <a:ext cx="473206" cy="300082"/>
          </a:xfrm>
          <a:prstGeom prst="rect">
            <a:avLst/>
          </a:prstGeom>
          <a:noFill/>
        </p:spPr>
        <p:txBody>
          <a:bodyPr wrap="none" rtlCol="0">
            <a:spAutoFit/>
          </a:bodyPr>
          <a:lstStyle/>
          <a:p>
            <a:r>
              <a:rPr lang="en-US" sz="1350" b="1" dirty="0">
                <a:solidFill>
                  <a:schemeClr val="bg1">
                    <a:lumMod val="85000"/>
                  </a:schemeClr>
                </a:solidFill>
              </a:rPr>
              <a:t>ORL</a:t>
            </a:r>
          </a:p>
        </p:txBody>
      </p:sp>
      <p:sp>
        <p:nvSpPr>
          <p:cNvPr id="15" name="TextBox 14"/>
          <p:cNvSpPr txBox="1"/>
          <p:nvPr/>
        </p:nvSpPr>
        <p:spPr>
          <a:xfrm>
            <a:off x="592500" y="3979994"/>
            <a:ext cx="473206" cy="300082"/>
          </a:xfrm>
          <a:prstGeom prst="rect">
            <a:avLst/>
          </a:prstGeom>
          <a:noFill/>
        </p:spPr>
        <p:txBody>
          <a:bodyPr wrap="none" rtlCol="0">
            <a:spAutoFit/>
          </a:bodyPr>
          <a:lstStyle/>
          <a:p>
            <a:r>
              <a:rPr lang="en-US" sz="1350" b="1" dirty="0">
                <a:solidFill>
                  <a:schemeClr val="bg1">
                    <a:lumMod val="85000"/>
                  </a:schemeClr>
                </a:solidFill>
              </a:rPr>
              <a:t>ORL</a:t>
            </a:r>
          </a:p>
        </p:txBody>
      </p:sp>
      <p:sp>
        <p:nvSpPr>
          <p:cNvPr id="16" name="TextBox 15"/>
          <p:cNvSpPr txBox="1"/>
          <p:nvPr/>
        </p:nvSpPr>
        <p:spPr>
          <a:xfrm>
            <a:off x="607742" y="4875286"/>
            <a:ext cx="473206" cy="300082"/>
          </a:xfrm>
          <a:prstGeom prst="rect">
            <a:avLst/>
          </a:prstGeom>
          <a:noFill/>
        </p:spPr>
        <p:txBody>
          <a:bodyPr wrap="none" rtlCol="0">
            <a:spAutoFit/>
          </a:bodyPr>
          <a:lstStyle/>
          <a:p>
            <a:r>
              <a:rPr lang="en-US" sz="1350" b="1" dirty="0">
                <a:solidFill>
                  <a:schemeClr val="bg1">
                    <a:lumMod val="85000"/>
                  </a:schemeClr>
                </a:solidFill>
              </a:rPr>
              <a:t>ORL</a:t>
            </a:r>
          </a:p>
        </p:txBody>
      </p:sp>
      <p:sp>
        <p:nvSpPr>
          <p:cNvPr id="17" name="TextBox 16"/>
          <p:cNvSpPr txBox="1"/>
          <p:nvPr/>
        </p:nvSpPr>
        <p:spPr>
          <a:xfrm>
            <a:off x="378530" y="2749633"/>
            <a:ext cx="1612942" cy="219291"/>
          </a:xfrm>
          <a:prstGeom prst="rect">
            <a:avLst/>
          </a:prstGeom>
          <a:noFill/>
        </p:spPr>
        <p:txBody>
          <a:bodyPr wrap="none" rtlCol="0">
            <a:spAutoFit/>
          </a:bodyPr>
          <a:lstStyle/>
          <a:p>
            <a:r>
              <a:rPr lang="en-US" sz="825" b="1" dirty="0">
                <a:solidFill>
                  <a:schemeClr val="bg1">
                    <a:lumMod val="85000"/>
                  </a:schemeClr>
                </a:solidFill>
              </a:rPr>
              <a:t>OPERATIONAL READINESS LEVEL</a:t>
            </a:r>
          </a:p>
        </p:txBody>
      </p:sp>
      <p:sp>
        <p:nvSpPr>
          <p:cNvPr id="18" name="TextBox 17"/>
          <p:cNvSpPr txBox="1"/>
          <p:nvPr/>
        </p:nvSpPr>
        <p:spPr>
          <a:xfrm>
            <a:off x="396497" y="3658497"/>
            <a:ext cx="1612942" cy="219291"/>
          </a:xfrm>
          <a:prstGeom prst="rect">
            <a:avLst/>
          </a:prstGeom>
          <a:noFill/>
        </p:spPr>
        <p:txBody>
          <a:bodyPr wrap="none" rtlCol="0">
            <a:spAutoFit/>
          </a:bodyPr>
          <a:lstStyle/>
          <a:p>
            <a:r>
              <a:rPr lang="en-US" sz="825" b="1" dirty="0">
                <a:solidFill>
                  <a:schemeClr val="bg1">
                    <a:lumMod val="85000"/>
                  </a:schemeClr>
                </a:solidFill>
              </a:rPr>
              <a:t>OPERATIONAL READINESS LEVEL</a:t>
            </a:r>
          </a:p>
        </p:txBody>
      </p:sp>
      <p:sp>
        <p:nvSpPr>
          <p:cNvPr id="19" name="TextBox 18"/>
          <p:cNvSpPr txBox="1"/>
          <p:nvPr/>
        </p:nvSpPr>
        <p:spPr>
          <a:xfrm>
            <a:off x="419589" y="4659283"/>
            <a:ext cx="1612942" cy="219291"/>
          </a:xfrm>
          <a:prstGeom prst="rect">
            <a:avLst/>
          </a:prstGeom>
          <a:noFill/>
        </p:spPr>
        <p:txBody>
          <a:bodyPr wrap="none" rtlCol="0">
            <a:spAutoFit/>
          </a:bodyPr>
          <a:lstStyle/>
          <a:p>
            <a:r>
              <a:rPr lang="en-US" sz="825" b="1" dirty="0">
                <a:solidFill>
                  <a:schemeClr val="bg1">
                    <a:lumMod val="85000"/>
                  </a:schemeClr>
                </a:solidFill>
              </a:rPr>
              <a:t>OPERATIONAL READINESS LEVEL</a:t>
            </a:r>
          </a:p>
        </p:txBody>
      </p:sp>
      <p:sp>
        <p:nvSpPr>
          <p:cNvPr id="20" name="TextBox 19"/>
          <p:cNvSpPr txBox="1"/>
          <p:nvPr/>
        </p:nvSpPr>
        <p:spPr>
          <a:xfrm>
            <a:off x="447373" y="5564296"/>
            <a:ext cx="1612942" cy="219291"/>
          </a:xfrm>
          <a:prstGeom prst="rect">
            <a:avLst/>
          </a:prstGeom>
          <a:noFill/>
        </p:spPr>
        <p:txBody>
          <a:bodyPr wrap="none" rtlCol="0">
            <a:spAutoFit/>
          </a:bodyPr>
          <a:lstStyle/>
          <a:p>
            <a:r>
              <a:rPr lang="en-US" sz="825" b="1" dirty="0">
                <a:solidFill>
                  <a:schemeClr val="bg1">
                    <a:lumMod val="85000"/>
                  </a:schemeClr>
                </a:solidFill>
              </a:rPr>
              <a:t>OPERATIONAL READINESS LEVEL</a:t>
            </a:r>
          </a:p>
        </p:txBody>
      </p:sp>
      <p:sp>
        <p:nvSpPr>
          <p:cNvPr id="2" name="TextBox 1"/>
          <p:cNvSpPr txBox="1"/>
          <p:nvPr/>
        </p:nvSpPr>
        <p:spPr>
          <a:xfrm>
            <a:off x="6421468" y="1613687"/>
            <a:ext cx="2565126" cy="253916"/>
          </a:xfrm>
          <a:prstGeom prst="rect">
            <a:avLst/>
          </a:prstGeom>
          <a:noFill/>
        </p:spPr>
        <p:txBody>
          <a:bodyPr wrap="none" rtlCol="0">
            <a:spAutoFit/>
          </a:bodyPr>
          <a:lstStyle/>
          <a:p>
            <a:r>
              <a:rPr lang="en-US" sz="1050" dirty="0"/>
              <a:t>Comments &amp; input from group (ID yourself)</a:t>
            </a:r>
          </a:p>
        </p:txBody>
      </p:sp>
      <p:sp>
        <p:nvSpPr>
          <p:cNvPr id="3" name="Rectangle 2"/>
          <p:cNvSpPr/>
          <p:nvPr/>
        </p:nvSpPr>
        <p:spPr>
          <a:xfrm>
            <a:off x="6382550" y="1993861"/>
            <a:ext cx="2555184" cy="385634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6382550" y="2036976"/>
            <a:ext cx="2555184" cy="3366114"/>
          </a:xfrm>
          <a:prstGeom prst="rect">
            <a:avLst/>
          </a:prstGeom>
          <a:noFill/>
        </p:spPr>
        <p:txBody>
          <a:bodyPr wrap="square" rtlCol="0">
            <a:spAutoFit/>
          </a:bodyPr>
          <a:lstStyle/>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a:p>
            <a:endParaRPr lang="en-US" sz="788" dirty="0"/>
          </a:p>
        </p:txBody>
      </p:sp>
      <p:sp>
        <p:nvSpPr>
          <p:cNvPr id="22" name="Slide Number Placeholder 21"/>
          <p:cNvSpPr>
            <a:spLocks noGrp="1"/>
          </p:cNvSpPr>
          <p:nvPr>
            <p:ph type="sldNum" sz="quarter" idx="12"/>
          </p:nvPr>
        </p:nvSpPr>
        <p:spPr/>
        <p:txBody>
          <a:bodyPr/>
          <a:lstStyle/>
          <a:p>
            <a:fld id="{82A91265-CC9C-4248-B6A1-F551EE530367}" type="slidenum">
              <a:rPr lang="en-US" smtClean="0"/>
              <a:t>18</a:t>
            </a:fld>
            <a:endParaRPr lang="en-US"/>
          </a:p>
        </p:txBody>
      </p:sp>
      <p:sp>
        <p:nvSpPr>
          <p:cNvPr id="8" name="Date Placeholder 7">
            <a:extLst>
              <a:ext uri="{FF2B5EF4-FFF2-40B4-BE49-F238E27FC236}">
                <a16:creationId xmlns:a16="http://schemas.microsoft.com/office/drawing/2014/main" id="{3492D1A4-747C-4270-B760-39E512363DDA}"/>
              </a:ext>
            </a:extLst>
          </p:cNvPr>
          <p:cNvSpPr>
            <a:spLocks noGrp="1"/>
          </p:cNvSpPr>
          <p:nvPr>
            <p:ph type="dt" sz="half" idx="10"/>
          </p:nvPr>
        </p:nvSpPr>
        <p:spPr/>
        <p:txBody>
          <a:bodyPr/>
          <a:lstStyle/>
          <a:p>
            <a:r>
              <a:rPr lang="en-US"/>
              <a:t>May 22, 2019</a:t>
            </a:r>
          </a:p>
        </p:txBody>
      </p:sp>
      <p:sp>
        <p:nvSpPr>
          <p:cNvPr id="10" name="Footer Placeholder 9">
            <a:extLst>
              <a:ext uri="{FF2B5EF4-FFF2-40B4-BE49-F238E27FC236}">
                <a16:creationId xmlns:a16="http://schemas.microsoft.com/office/drawing/2014/main" id="{58BE7CD2-4605-46AB-AA83-CE17BA10146B}"/>
              </a:ext>
            </a:extLst>
          </p:cNvPr>
          <p:cNvSpPr>
            <a:spLocks noGrp="1"/>
          </p:cNvSpPr>
          <p:nvPr>
            <p:ph type="ftr" sz="quarter" idx="11"/>
          </p:nvPr>
        </p:nvSpPr>
        <p:spPr/>
        <p:txBody>
          <a:bodyPr/>
          <a:lstStyle/>
          <a:p>
            <a:r>
              <a:rPr lang="en-US"/>
              <a:t>PROPRIETRY INFORMATION - ALL HAZARDS CONSORTIUM -  SISE GIS COMMITTEE</a:t>
            </a:r>
          </a:p>
        </p:txBody>
      </p:sp>
    </p:spTree>
    <p:extLst>
      <p:ext uri="{BB962C8B-B14F-4D97-AF65-F5344CB8AC3E}">
        <p14:creationId xmlns:p14="http://schemas.microsoft.com/office/powerpoint/2010/main" val="169854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2B4C6-1EFC-4085-8351-9B43EB8F5CBB}"/>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ORL Standard Specs</a:t>
            </a:r>
          </a:p>
        </p:txBody>
      </p:sp>
      <p:sp>
        <p:nvSpPr>
          <p:cNvPr id="3" name="Content Placeholder 2">
            <a:extLst>
              <a:ext uri="{FF2B5EF4-FFF2-40B4-BE49-F238E27FC236}">
                <a16:creationId xmlns:a16="http://schemas.microsoft.com/office/drawing/2014/main" id="{F1A10C14-EAD0-4B30-82DE-F8BB045F12C7}"/>
              </a:ext>
            </a:extLst>
          </p:cNvPr>
          <p:cNvSpPr>
            <a:spLocks noGrp="1"/>
          </p:cNvSpPr>
          <p:nvPr>
            <p:ph idx="1"/>
          </p:nvPr>
        </p:nvSpPr>
        <p:spPr/>
        <p:txBody>
          <a:bodyPr/>
          <a:lstStyle/>
          <a:p>
            <a:r>
              <a:rPr lang="en-US" dirty="0"/>
              <a:t>Re-Visit purpose of ORL – Kari</a:t>
            </a:r>
          </a:p>
        </p:txBody>
      </p:sp>
      <p:sp>
        <p:nvSpPr>
          <p:cNvPr id="4" name="Date Placeholder 3">
            <a:extLst>
              <a:ext uri="{FF2B5EF4-FFF2-40B4-BE49-F238E27FC236}">
                <a16:creationId xmlns:a16="http://schemas.microsoft.com/office/drawing/2014/main" id="{D44F32B4-34BA-4F55-940B-D466DE4B3251}"/>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6E793036-7C14-4257-82BE-2F3A4DF4EDD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3DBD39BD-CC9C-42E8-9833-FE97C6E9B438}"/>
              </a:ext>
            </a:extLst>
          </p:cNvPr>
          <p:cNvSpPr>
            <a:spLocks noGrp="1"/>
          </p:cNvSpPr>
          <p:nvPr>
            <p:ph type="sldNum" sz="quarter" idx="12"/>
          </p:nvPr>
        </p:nvSpPr>
        <p:spPr/>
        <p:txBody>
          <a:bodyPr/>
          <a:lstStyle/>
          <a:p>
            <a:fld id="{82A91265-CC9C-4248-B6A1-F551EE530367}" type="slidenum">
              <a:rPr lang="en-US" smtClean="0"/>
              <a:pPr/>
              <a:t>19</a:t>
            </a:fld>
            <a:endParaRPr lang="en-US"/>
          </a:p>
        </p:txBody>
      </p:sp>
      <p:pic>
        <p:nvPicPr>
          <p:cNvPr id="7" name="Picture 6">
            <a:extLst>
              <a:ext uri="{FF2B5EF4-FFF2-40B4-BE49-F238E27FC236}">
                <a16:creationId xmlns:a16="http://schemas.microsoft.com/office/drawing/2014/main" id="{0ED6E058-CA2E-4CD6-A162-B7D68D39A3B8}"/>
              </a:ext>
            </a:extLst>
          </p:cNvPr>
          <p:cNvPicPr>
            <a:picLocks noChangeAspect="1"/>
          </p:cNvPicPr>
          <p:nvPr/>
        </p:nvPicPr>
        <p:blipFill>
          <a:blip r:embed="rId2"/>
          <a:stretch>
            <a:fillRect/>
          </a:stretch>
        </p:blipFill>
        <p:spPr>
          <a:xfrm>
            <a:off x="215959" y="1878366"/>
            <a:ext cx="8477665" cy="44852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74145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1D53-505E-49E6-ACBB-8AD4A3F637CB}"/>
              </a:ext>
            </a:extLst>
          </p:cNvPr>
          <p:cNvSpPr>
            <a:spLocks noGrp="1"/>
          </p:cNvSpPr>
          <p:nvPr>
            <p:ph type="ctrTitle"/>
          </p:nvPr>
        </p:nvSpPr>
        <p:spPr>
          <a:xfrm>
            <a:off x="685800" y="2776991"/>
            <a:ext cx="7772400" cy="2387600"/>
          </a:xfrm>
        </p:spPr>
        <p:txBody>
          <a:bodyPr>
            <a:normAutofit fontScale="90000"/>
          </a:bodyPr>
          <a:lstStyle/>
          <a:p>
            <a:r>
              <a:rPr lang="en-US" b="1" dirty="0">
                <a:effectLst>
                  <a:outerShdw blurRad="38100" dist="38100" dir="2700000" algn="tl">
                    <a:srgbClr val="000000">
                      <a:alpha val="43137"/>
                    </a:srgbClr>
                  </a:outerShdw>
                </a:effectLst>
              </a:rPr>
              <a:t>WIFI Information</a:t>
            </a:r>
            <a:br>
              <a:rPr lang="en-US" dirty="0"/>
            </a:br>
            <a:br>
              <a:rPr lang="en-US" dirty="0"/>
            </a:br>
            <a:r>
              <a:rPr lang="en-US" dirty="0"/>
              <a:t>Network:</a:t>
            </a:r>
            <a:br>
              <a:rPr lang="en-US" dirty="0"/>
            </a:br>
            <a:r>
              <a:rPr lang="en-US" dirty="0"/>
              <a:t> </a:t>
            </a:r>
            <a:r>
              <a:rPr lang="en-US" sz="5300" dirty="0"/>
              <a:t>User name:</a:t>
            </a:r>
            <a:br>
              <a:rPr lang="en-US" sz="5300" dirty="0"/>
            </a:br>
            <a:r>
              <a:rPr lang="en-US" sz="6700" dirty="0"/>
              <a:t>Password:</a:t>
            </a:r>
            <a:endParaRPr lang="en-US" dirty="0"/>
          </a:p>
        </p:txBody>
      </p:sp>
    </p:spTree>
    <p:extLst>
      <p:ext uri="{BB962C8B-B14F-4D97-AF65-F5344CB8AC3E}">
        <p14:creationId xmlns:p14="http://schemas.microsoft.com/office/powerpoint/2010/main" val="173358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413F-D83B-4F83-A77F-F79733E2B33F}"/>
              </a:ext>
            </a:extLst>
          </p:cNvPr>
          <p:cNvSpPr>
            <a:spLocks noGrp="1"/>
          </p:cNvSpPr>
          <p:nvPr>
            <p:ph type="title"/>
          </p:nvPr>
        </p:nvSpPr>
        <p:spPr>
          <a:xfrm>
            <a:off x="190500" y="88901"/>
            <a:ext cx="7886700" cy="1325563"/>
          </a:xfrm>
        </p:spPr>
        <p:txBody>
          <a:bodyPr/>
          <a:lstStyle/>
          <a:p>
            <a:r>
              <a:rPr lang="en-US" b="1" dirty="0">
                <a:effectLst>
                  <a:outerShdw blurRad="38100" dist="38100" dir="2700000" algn="tl">
                    <a:srgbClr val="000000">
                      <a:alpha val="43137"/>
                    </a:srgbClr>
                  </a:outerShdw>
                </a:effectLst>
              </a:rPr>
              <a:t>ORL1 – Top Datasets Spreadsheet</a:t>
            </a:r>
          </a:p>
        </p:txBody>
      </p:sp>
      <p:sp>
        <p:nvSpPr>
          <p:cNvPr id="4" name="Date Placeholder 3">
            <a:extLst>
              <a:ext uri="{FF2B5EF4-FFF2-40B4-BE49-F238E27FC236}">
                <a16:creationId xmlns:a16="http://schemas.microsoft.com/office/drawing/2014/main" id="{490EB5BF-3858-4228-A278-7F9558C0040D}"/>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5FB192CD-B023-4D81-BAE3-2A7F9E9F290E}"/>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F58E68AB-2FD6-4704-AE39-0276AF2FC0AB}"/>
              </a:ext>
            </a:extLst>
          </p:cNvPr>
          <p:cNvSpPr>
            <a:spLocks noGrp="1"/>
          </p:cNvSpPr>
          <p:nvPr>
            <p:ph type="sldNum" sz="quarter" idx="12"/>
          </p:nvPr>
        </p:nvSpPr>
        <p:spPr/>
        <p:txBody>
          <a:bodyPr/>
          <a:lstStyle/>
          <a:p>
            <a:fld id="{82A91265-CC9C-4248-B6A1-F551EE530367}" type="slidenum">
              <a:rPr lang="en-US" smtClean="0"/>
              <a:pPr/>
              <a:t>20</a:t>
            </a:fld>
            <a:endParaRPr lang="en-US"/>
          </a:p>
        </p:txBody>
      </p:sp>
      <p:pic>
        <p:nvPicPr>
          <p:cNvPr id="7" name="Picture 6">
            <a:extLst>
              <a:ext uri="{FF2B5EF4-FFF2-40B4-BE49-F238E27FC236}">
                <a16:creationId xmlns:a16="http://schemas.microsoft.com/office/drawing/2014/main" id="{4125A9CE-6680-4E6B-9D02-5801B7715BD3}"/>
              </a:ext>
            </a:extLst>
          </p:cNvPr>
          <p:cNvPicPr>
            <a:picLocks noChangeAspect="1"/>
          </p:cNvPicPr>
          <p:nvPr/>
        </p:nvPicPr>
        <p:blipFill>
          <a:blip r:embed="rId2"/>
          <a:stretch>
            <a:fillRect/>
          </a:stretch>
        </p:blipFill>
        <p:spPr>
          <a:xfrm>
            <a:off x="2481943" y="2788813"/>
            <a:ext cx="5921829" cy="372548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0289D31D-2958-4C74-8942-6F873B751C1A}"/>
              </a:ext>
            </a:extLst>
          </p:cNvPr>
          <p:cNvPicPr>
            <a:picLocks noChangeAspect="1"/>
          </p:cNvPicPr>
          <p:nvPr/>
        </p:nvPicPr>
        <p:blipFill>
          <a:blip r:embed="rId3"/>
          <a:stretch>
            <a:fillRect/>
          </a:stretch>
        </p:blipFill>
        <p:spPr>
          <a:xfrm>
            <a:off x="409114" y="1661774"/>
            <a:ext cx="6627223" cy="21802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29469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39">
            <a:extLst>
              <a:ext uri="{FF2B5EF4-FFF2-40B4-BE49-F238E27FC236}">
                <a16:creationId xmlns:a16="http://schemas.microsoft.com/office/drawing/2014/main" id="{AAB24894-9E36-4FE3-A450-1CE9EF0DCD6A}"/>
              </a:ext>
            </a:extLst>
          </p:cNvPr>
          <p:cNvPicPr>
            <a:picLocks noChangeAspect="1"/>
          </p:cNvPicPr>
          <p:nvPr/>
        </p:nvPicPr>
        <p:blipFill>
          <a:blip r:embed="rId2"/>
          <a:stretch>
            <a:fillRect/>
          </a:stretch>
        </p:blipFill>
        <p:spPr>
          <a:xfrm>
            <a:off x="818534" y="1359830"/>
            <a:ext cx="7506931" cy="405641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1C4AE101-D48A-4537-BC90-34919D5A0AB6}"/>
              </a:ext>
            </a:extLst>
          </p:cNvPr>
          <p:cNvSpPr>
            <a:spLocks noGrp="1"/>
          </p:cNvSpPr>
          <p:nvPr>
            <p:ph type="title"/>
          </p:nvPr>
        </p:nvSpPr>
        <p:spPr>
          <a:xfrm>
            <a:off x="213595" y="26266"/>
            <a:ext cx="7506931" cy="1325563"/>
          </a:xfrm>
        </p:spPr>
        <p:txBody>
          <a:bodyPr/>
          <a:lstStyle/>
          <a:p>
            <a:r>
              <a:rPr lang="en-US" b="1" dirty="0">
                <a:effectLst>
                  <a:outerShdw blurRad="38100" dist="38100" dir="2700000" algn="tl">
                    <a:srgbClr val="000000">
                      <a:alpha val="43137"/>
                    </a:srgbClr>
                  </a:outerShdw>
                </a:effectLst>
              </a:rPr>
              <a:t>Strategy: ORL Use Case Roadmap</a:t>
            </a:r>
          </a:p>
        </p:txBody>
      </p:sp>
      <p:sp>
        <p:nvSpPr>
          <p:cNvPr id="4" name="Date Placeholder 3">
            <a:extLst>
              <a:ext uri="{FF2B5EF4-FFF2-40B4-BE49-F238E27FC236}">
                <a16:creationId xmlns:a16="http://schemas.microsoft.com/office/drawing/2014/main" id="{E77F2CA1-231B-4C68-B5B0-87A5C36BC96C}"/>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40C12719-87FA-4AFC-B9B3-9CE58F5B15A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F2B62F67-02CD-4FA3-BF35-469D3157A90C}"/>
              </a:ext>
            </a:extLst>
          </p:cNvPr>
          <p:cNvSpPr>
            <a:spLocks noGrp="1"/>
          </p:cNvSpPr>
          <p:nvPr>
            <p:ph type="sldNum" sz="quarter" idx="12"/>
          </p:nvPr>
        </p:nvSpPr>
        <p:spPr/>
        <p:txBody>
          <a:bodyPr/>
          <a:lstStyle/>
          <a:p>
            <a:fld id="{82A91265-CC9C-4248-B6A1-F551EE530367}" type="slidenum">
              <a:rPr lang="en-US" smtClean="0"/>
              <a:pPr/>
              <a:t>21</a:t>
            </a:fld>
            <a:endParaRPr lang="en-US"/>
          </a:p>
        </p:txBody>
      </p:sp>
    </p:spTree>
    <p:extLst>
      <p:ext uri="{BB962C8B-B14F-4D97-AF65-F5344CB8AC3E}">
        <p14:creationId xmlns:p14="http://schemas.microsoft.com/office/powerpoint/2010/main" val="83626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 name="Picture 139">
            <a:extLst>
              <a:ext uri="{FF2B5EF4-FFF2-40B4-BE49-F238E27FC236}">
                <a16:creationId xmlns:a16="http://schemas.microsoft.com/office/drawing/2014/main" id="{AAB24894-9E36-4FE3-A450-1CE9EF0DCD6A}"/>
              </a:ext>
            </a:extLst>
          </p:cNvPr>
          <p:cNvPicPr>
            <a:picLocks noChangeAspect="1"/>
          </p:cNvPicPr>
          <p:nvPr/>
        </p:nvPicPr>
        <p:blipFill>
          <a:blip r:embed="rId2"/>
          <a:stretch>
            <a:fillRect/>
          </a:stretch>
        </p:blipFill>
        <p:spPr>
          <a:xfrm>
            <a:off x="818534" y="1359830"/>
            <a:ext cx="7506931" cy="405641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1C4AE101-D48A-4537-BC90-34919D5A0AB6}"/>
              </a:ext>
            </a:extLst>
          </p:cNvPr>
          <p:cNvSpPr>
            <a:spLocks noGrp="1"/>
          </p:cNvSpPr>
          <p:nvPr>
            <p:ph type="title"/>
          </p:nvPr>
        </p:nvSpPr>
        <p:spPr>
          <a:xfrm>
            <a:off x="213595" y="26266"/>
            <a:ext cx="7506931" cy="1325563"/>
          </a:xfrm>
        </p:spPr>
        <p:txBody>
          <a:bodyPr/>
          <a:lstStyle/>
          <a:p>
            <a:r>
              <a:rPr lang="en-US" b="1" dirty="0">
                <a:effectLst>
                  <a:outerShdw blurRad="38100" dist="38100" dir="2700000" algn="tl">
                    <a:srgbClr val="000000">
                      <a:alpha val="43137"/>
                    </a:srgbClr>
                  </a:outerShdw>
                </a:effectLst>
              </a:rPr>
              <a:t>Strategy: ORL Use Case Roadmap</a:t>
            </a:r>
          </a:p>
        </p:txBody>
      </p:sp>
      <p:sp>
        <p:nvSpPr>
          <p:cNvPr id="4" name="Date Placeholder 3">
            <a:extLst>
              <a:ext uri="{FF2B5EF4-FFF2-40B4-BE49-F238E27FC236}">
                <a16:creationId xmlns:a16="http://schemas.microsoft.com/office/drawing/2014/main" id="{E77F2CA1-231B-4C68-B5B0-87A5C36BC96C}"/>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40C12719-87FA-4AFC-B9B3-9CE58F5B15A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F2B62F67-02CD-4FA3-BF35-469D3157A90C}"/>
              </a:ext>
            </a:extLst>
          </p:cNvPr>
          <p:cNvSpPr>
            <a:spLocks noGrp="1"/>
          </p:cNvSpPr>
          <p:nvPr>
            <p:ph type="sldNum" sz="quarter" idx="12"/>
          </p:nvPr>
        </p:nvSpPr>
        <p:spPr/>
        <p:txBody>
          <a:bodyPr/>
          <a:lstStyle/>
          <a:p>
            <a:fld id="{82A91265-CC9C-4248-B6A1-F551EE530367}" type="slidenum">
              <a:rPr lang="en-US" smtClean="0"/>
              <a:pPr/>
              <a:t>22</a:t>
            </a:fld>
            <a:endParaRPr lang="en-US"/>
          </a:p>
        </p:txBody>
      </p:sp>
      <p:sp>
        <p:nvSpPr>
          <p:cNvPr id="3" name="Speech Bubble: Oval 2">
            <a:extLst>
              <a:ext uri="{FF2B5EF4-FFF2-40B4-BE49-F238E27FC236}">
                <a16:creationId xmlns:a16="http://schemas.microsoft.com/office/drawing/2014/main" id="{162CC7CA-646D-46FB-AB8C-ABDFFDAF8F27}"/>
              </a:ext>
            </a:extLst>
          </p:cNvPr>
          <p:cNvSpPr/>
          <p:nvPr/>
        </p:nvSpPr>
        <p:spPr>
          <a:xfrm>
            <a:off x="5119192" y="5304236"/>
            <a:ext cx="2777033" cy="753664"/>
          </a:xfrm>
          <a:prstGeom prst="wedgeEllipseCallout">
            <a:avLst>
              <a:gd name="adj1" fmla="val 49789"/>
              <a:gd name="adj2" fmla="val -35351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9F7017-28F2-43D2-9225-64B0DF0AAB31}"/>
              </a:ext>
            </a:extLst>
          </p:cNvPr>
          <p:cNvSpPr txBox="1"/>
          <p:nvPr/>
        </p:nvSpPr>
        <p:spPr>
          <a:xfrm>
            <a:off x="5150626" y="5411105"/>
            <a:ext cx="2844633"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Decision Makers</a:t>
            </a:r>
          </a:p>
        </p:txBody>
      </p:sp>
      <p:sp>
        <p:nvSpPr>
          <p:cNvPr id="137" name="Speech Bubble: Oval 136">
            <a:extLst>
              <a:ext uri="{FF2B5EF4-FFF2-40B4-BE49-F238E27FC236}">
                <a16:creationId xmlns:a16="http://schemas.microsoft.com/office/drawing/2014/main" id="{D82BA7D0-1DC4-4C75-9586-E68AA1D36E35}"/>
              </a:ext>
            </a:extLst>
          </p:cNvPr>
          <p:cNvSpPr/>
          <p:nvPr/>
        </p:nvSpPr>
        <p:spPr>
          <a:xfrm>
            <a:off x="718777" y="5153025"/>
            <a:ext cx="2948348" cy="762000"/>
          </a:xfrm>
          <a:prstGeom prst="wedgeEllipseCallout">
            <a:avLst>
              <a:gd name="adj1" fmla="val 15834"/>
              <a:gd name="adj2" fmla="val -29551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CCB68132-838E-45E5-A3A4-DE0D6B44116F}"/>
              </a:ext>
            </a:extLst>
          </p:cNvPr>
          <p:cNvSpPr txBox="1"/>
          <p:nvPr/>
        </p:nvSpPr>
        <p:spPr>
          <a:xfrm>
            <a:off x="671142" y="5302435"/>
            <a:ext cx="3008714"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GIS Professionals</a:t>
            </a:r>
          </a:p>
        </p:txBody>
      </p:sp>
    </p:spTree>
    <p:extLst>
      <p:ext uri="{BB962C8B-B14F-4D97-AF65-F5344CB8AC3E}">
        <p14:creationId xmlns:p14="http://schemas.microsoft.com/office/powerpoint/2010/main" val="1306636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0" name="Picture 139">
            <a:extLst>
              <a:ext uri="{FF2B5EF4-FFF2-40B4-BE49-F238E27FC236}">
                <a16:creationId xmlns:a16="http://schemas.microsoft.com/office/drawing/2014/main" id="{AAB24894-9E36-4FE3-A450-1CE9EF0DCD6A}"/>
              </a:ext>
            </a:extLst>
          </p:cNvPr>
          <p:cNvPicPr>
            <a:picLocks noChangeAspect="1"/>
          </p:cNvPicPr>
          <p:nvPr/>
        </p:nvPicPr>
        <p:blipFill>
          <a:blip r:embed="rId2"/>
          <a:stretch>
            <a:fillRect/>
          </a:stretch>
        </p:blipFill>
        <p:spPr>
          <a:xfrm>
            <a:off x="818534" y="1359830"/>
            <a:ext cx="7506931" cy="4056413"/>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1C4AE101-D48A-4537-BC90-34919D5A0AB6}"/>
              </a:ext>
            </a:extLst>
          </p:cNvPr>
          <p:cNvSpPr>
            <a:spLocks noGrp="1"/>
          </p:cNvSpPr>
          <p:nvPr>
            <p:ph type="title"/>
          </p:nvPr>
        </p:nvSpPr>
        <p:spPr>
          <a:xfrm>
            <a:off x="213595" y="26266"/>
            <a:ext cx="7506931" cy="1325563"/>
          </a:xfrm>
        </p:spPr>
        <p:txBody>
          <a:bodyPr/>
          <a:lstStyle/>
          <a:p>
            <a:r>
              <a:rPr lang="en-US" b="1" dirty="0">
                <a:effectLst>
                  <a:outerShdw blurRad="38100" dist="38100" dir="2700000" algn="tl">
                    <a:srgbClr val="000000">
                      <a:alpha val="43137"/>
                    </a:srgbClr>
                  </a:outerShdw>
                </a:effectLst>
              </a:rPr>
              <a:t>Strategy: ORL Use Case Roadmap</a:t>
            </a:r>
          </a:p>
        </p:txBody>
      </p:sp>
      <p:sp>
        <p:nvSpPr>
          <p:cNvPr id="4" name="Date Placeholder 3">
            <a:extLst>
              <a:ext uri="{FF2B5EF4-FFF2-40B4-BE49-F238E27FC236}">
                <a16:creationId xmlns:a16="http://schemas.microsoft.com/office/drawing/2014/main" id="{E77F2CA1-231B-4C68-B5B0-87A5C36BC96C}"/>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40C12719-87FA-4AFC-B9B3-9CE58F5B15A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F2B62F67-02CD-4FA3-BF35-469D3157A90C}"/>
              </a:ext>
            </a:extLst>
          </p:cNvPr>
          <p:cNvSpPr>
            <a:spLocks noGrp="1"/>
          </p:cNvSpPr>
          <p:nvPr>
            <p:ph type="sldNum" sz="quarter" idx="12"/>
          </p:nvPr>
        </p:nvSpPr>
        <p:spPr/>
        <p:txBody>
          <a:bodyPr/>
          <a:lstStyle/>
          <a:p>
            <a:fld id="{82A91265-CC9C-4248-B6A1-F551EE530367}" type="slidenum">
              <a:rPr lang="en-US" smtClean="0"/>
              <a:pPr/>
              <a:t>23</a:t>
            </a:fld>
            <a:endParaRPr lang="en-US"/>
          </a:p>
        </p:txBody>
      </p:sp>
      <p:sp>
        <p:nvSpPr>
          <p:cNvPr id="3" name="Speech Bubble: Oval 2">
            <a:extLst>
              <a:ext uri="{FF2B5EF4-FFF2-40B4-BE49-F238E27FC236}">
                <a16:creationId xmlns:a16="http://schemas.microsoft.com/office/drawing/2014/main" id="{162CC7CA-646D-46FB-AB8C-ABDFFDAF8F27}"/>
              </a:ext>
            </a:extLst>
          </p:cNvPr>
          <p:cNvSpPr/>
          <p:nvPr/>
        </p:nvSpPr>
        <p:spPr>
          <a:xfrm>
            <a:off x="5660677" y="1017986"/>
            <a:ext cx="3121373" cy="1182289"/>
          </a:xfrm>
          <a:prstGeom prst="wedgeEllipseCallout">
            <a:avLst>
              <a:gd name="adj1" fmla="val 24979"/>
              <a:gd name="adj2" fmla="val 11283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B9F7017-28F2-43D2-9225-64B0DF0AAB31}"/>
              </a:ext>
            </a:extLst>
          </p:cNvPr>
          <p:cNvSpPr txBox="1"/>
          <p:nvPr/>
        </p:nvSpPr>
        <p:spPr>
          <a:xfrm>
            <a:off x="5760226" y="1201055"/>
            <a:ext cx="2844633"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Develop Multiple Use Cases</a:t>
            </a:r>
          </a:p>
        </p:txBody>
      </p:sp>
      <p:sp>
        <p:nvSpPr>
          <p:cNvPr id="137" name="Speech Bubble: Oval 136">
            <a:extLst>
              <a:ext uri="{FF2B5EF4-FFF2-40B4-BE49-F238E27FC236}">
                <a16:creationId xmlns:a16="http://schemas.microsoft.com/office/drawing/2014/main" id="{D82BA7D0-1DC4-4C75-9586-E68AA1D36E35}"/>
              </a:ext>
            </a:extLst>
          </p:cNvPr>
          <p:cNvSpPr/>
          <p:nvPr/>
        </p:nvSpPr>
        <p:spPr>
          <a:xfrm>
            <a:off x="499702" y="5065378"/>
            <a:ext cx="3452106" cy="1170656"/>
          </a:xfrm>
          <a:prstGeom prst="wedgeEllipseCallout">
            <a:avLst>
              <a:gd name="adj1" fmla="val 12603"/>
              <a:gd name="adj2" fmla="val -1942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a:extLst>
              <a:ext uri="{FF2B5EF4-FFF2-40B4-BE49-F238E27FC236}">
                <a16:creationId xmlns:a16="http://schemas.microsoft.com/office/drawing/2014/main" id="{CCB68132-838E-45E5-A3A4-DE0D6B44116F}"/>
              </a:ext>
            </a:extLst>
          </p:cNvPr>
          <p:cNvSpPr txBox="1"/>
          <p:nvPr/>
        </p:nvSpPr>
        <p:spPr>
          <a:xfrm>
            <a:off x="671142" y="5302435"/>
            <a:ext cx="3008714" cy="830997"/>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rPr>
              <a:t>ORL Data Reliability Ranking STD</a:t>
            </a:r>
          </a:p>
        </p:txBody>
      </p:sp>
      <p:sp>
        <p:nvSpPr>
          <p:cNvPr id="142" name="Oval 141">
            <a:extLst>
              <a:ext uri="{FF2B5EF4-FFF2-40B4-BE49-F238E27FC236}">
                <a16:creationId xmlns:a16="http://schemas.microsoft.com/office/drawing/2014/main" id="{ADCF6E97-FEFF-43BE-92AD-430FA7D41670}"/>
              </a:ext>
            </a:extLst>
          </p:cNvPr>
          <p:cNvSpPr/>
          <p:nvPr/>
        </p:nvSpPr>
        <p:spPr>
          <a:xfrm>
            <a:off x="7755774" y="3257323"/>
            <a:ext cx="745373" cy="3651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1D6A7C5B-58A9-4F1C-99F1-F809B5475049}"/>
              </a:ext>
            </a:extLst>
          </p:cNvPr>
          <p:cNvSpPr/>
          <p:nvPr/>
        </p:nvSpPr>
        <p:spPr>
          <a:xfrm>
            <a:off x="7908174" y="3409723"/>
            <a:ext cx="745373" cy="3651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A3C537D-2C11-4960-9E38-6BB39BF399FD}"/>
              </a:ext>
            </a:extLst>
          </p:cNvPr>
          <p:cNvSpPr/>
          <p:nvPr/>
        </p:nvSpPr>
        <p:spPr>
          <a:xfrm>
            <a:off x="8060574" y="3562123"/>
            <a:ext cx="745373" cy="3651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39842CC0-6E5B-44A5-A60A-AB303467602A}"/>
              </a:ext>
            </a:extLst>
          </p:cNvPr>
          <p:cNvSpPr/>
          <p:nvPr/>
        </p:nvSpPr>
        <p:spPr>
          <a:xfrm>
            <a:off x="8212974" y="3714523"/>
            <a:ext cx="745373" cy="3651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C9F43466-926A-409C-9051-01ABD71DDB24}"/>
              </a:ext>
            </a:extLst>
          </p:cNvPr>
          <p:cNvSpPr/>
          <p:nvPr/>
        </p:nvSpPr>
        <p:spPr>
          <a:xfrm>
            <a:off x="8365374" y="3866923"/>
            <a:ext cx="745373" cy="3651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F577EA5B-AF4A-4CB9-B617-E88BA77C152B}"/>
              </a:ext>
            </a:extLst>
          </p:cNvPr>
          <p:cNvSpPr/>
          <p:nvPr/>
        </p:nvSpPr>
        <p:spPr>
          <a:xfrm>
            <a:off x="2313363" y="2660916"/>
            <a:ext cx="745373" cy="36512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18FB72-8CF9-47A9-A081-B848C700E1BF}"/>
              </a:ext>
            </a:extLst>
          </p:cNvPr>
          <p:cNvSpPr/>
          <p:nvPr/>
        </p:nvSpPr>
        <p:spPr>
          <a:xfrm>
            <a:off x="1752600" y="1819275"/>
            <a:ext cx="2038350" cy="1200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40">
            <a:extLst>
              <a:ext uri="{FF2B5EF4-FFF2-40B4-BE49-F238E27FC236}">
                <a16:creationId xmlns:a16="http://schemas.microsoft.com/office/drawing/2014/main" id="{DE01AEB5-14DB-4BD2-9E6C-1749D347060D}"/>
              </a:ext>
            </a:extLst>
          </p:cNvPr>
          <p:cNvPicPr>
            <a:picLocks noChangeAspect="1"/>
          </p:cNvPicPr>
          <p:nvPr/>
        </p:nvPicPr>
        <p:blipFill>
          <a:blip r:embed="rId3"/>
          <a:stretch>
            <a:fillRect/>
          </a:stretch>
        </p:blipFill>
        <p:spPr>
          <a:xfrm>
            <a:off x="1869240" y="1925104"/>
            <a:ext cx="1810616" cy="9579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039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4DB7-21C4-462F-8C30-253DAE59F2FB}"/>
              </a:ext>
            </a:extLst>
          </p:cNvPr>
          <p:cNvSpPr>
            <a:spLocks noGrp="1"/>
          </p:cNvSpPr>
          <p:nvPr>
            <p:ph type="title"/>
          </p:nvPr>
        </p:nvSpPr>
        <p:spPr>
          <a:xfrm>
            <a:off x="142875" y="-149224"/>
            <a:ext cx="7886700" cy="1325563"/>
          </a:xfrm>
        </p:spPr>
        <p:txBody>
          <a:bodyPr>
            <a:normAutofit fontScale="90000"/>
          </a:bodyPr>
          <a:lstStyle/>
          <a:p>
            <a:r>
              <a:rPr lang="en-US" b="1" dirty="0">
                <a:effectLst>
                  <a:outerShdw blurRad="38100" dist="38100" dir="2700000" algn="tl">
                    <a:srgbClr val="000000">
                      <a:alpha val="43137"/>
                    </a:srgbClr>
                  </a:outerShdw>
                </a:effectLst>
              </a:rPr>
              <a:t>Executive “ORL1” Dashboards</a:t>
            </a:r>
            <a:br>
              <a:rPr lang="en-US" b="1" dirty="0">
                <a:effectLst>
                  <a:outerShdw blurRad="38100" dist="38100" dir="2700000" algn="tl">
                    <a:srgbClr val="000000">
                      <a:alpha val="43137"/>
                    </a:srgbClr>
                  </a:outerShdw>
                </a:effectLst>
              </a:rPr>
            </a:br>
            <a:r>
              <a:rPr lang="en-US" sz="2800" b="1" i="1" dirty="0"/>
              <a:t>w/Most reliable data sources, organized for 30sec Decisions</a:t>
            </a:r>
            <a:endParaRPr lang="en-US" b="1" i="1" dirty="0"/>
          </a:p>
        </p:txBody>
      </p:sp>
      <p:sp>
        <p:nvSpPr>
          <p:cNvPr id="4" name="Date Placeholder 3">
            <a:extLst>
              <a:ext uri="{FF2B5EF4-FFF2-40B4-BE49-F238E27FC236}">
                <a16:creationId xmlns:a16="http://schemas.microsoft.com/office/drawing/2014/main" id="{B1AC93F1-6248-4AC6-B672-C96C0B7FDB54}"/>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A9CA8245-4806-43A2-BFEF-F6D2882805FF}"/>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F44CD37B-9310-4231-8F2E-85407A48E5C6}"/>
              </a:ext>
            </a:extLst>
          </p:cNvPr>
          <p:cNvSpPr>
            <a:spLocks noGrp="1"/>
          </p:cNvSpPr>
          <p:nvPr>
            <p:ph type="sldNum" sz="quarter" idx="12"/>
          </p:nvPr>
        </p:nvSpPr>
        <p:spPr/>
        <p:txBody>
          <a:bodyPr/>
          <a:lstStyle/>
          <a:p>
            <a:fld id="{3880281C-F672-4671-9DCC-F8AD2EA309D3}" type="slidenum">
              <a:rPr lang="en-US" smtClean="0"/>
              <a:t>24</a:t>
            </a:fld>
            <a:endParaRPr lang="en-US"/>
          </a:p>
        </p:txBody>
      </p:sp>
      <p:pic>
        <p:nvPicPr>
          <p:cNvPr id="8" name="Picture 7">
            <a:extLst>
              <a:ext uri="{FF2B5EF4-FFF2-40B4-BE49-F238E27FC236}">
                <a16:creationId xmlns:a16="http://schemas.microsoft.com/office/drawing/2014/main" id="{AB527B2E-5E67-44BA-A513-B266B52A953A}"/>
              </a:ext>
            </a:extLst>
          </p:cNvPr>
          <p:cNvPicPr>
            <a:picLocks noChangeAspect="1"/>
          </p:cNvPicPr>
          <p:nvPr/>
        </p:nvPicPr>
        <p:blipFill>
          <a:blip r:embed="rId2"/>
          <a:stretch>
            <a:fillRect/>
          </a:stretch>
        </p:blipFill>
        <p:spPr>
          <a:xfrm>
            <a:off x="161925" y="1112627"/>
            <a:ext cx="8239125" cy="1523461"/>
          </a:xfrm>
          <a:prstGeom prst="rect">
            <a:avLst/>
          </a:prstGeom>
        </p:spPr>
      </p:pic>
      <p:pic>
        <p:nvPicPr>
          <p:cNvPr id="9" name="Picture 8">
            <a:extLst>
              <a:ext uri="{FF2B5EF4-FFF2-40B4-BE49-F238E27FC236}">
                <a16:creationId xmlns:a16="http://schemas.microsoft.com/office/drawing/2014/main" id="{0BC01271-8EB2-4716-8024-79850C3C70B4}"/>
              </a:ext>
            </a:extLst>
          </p:cNvPr>
          <p:cNvPicPr>
            <a:picLocks noChangeAspect="1"/>
          </p:cNvPicPr>
          <p:nvPr/>
        </p:nvPicPr>
        <p:blipFill>
          <a:blip r:embed="rId3"/>
          <a:stretch>
            <a:fillRect/>
          </a:stretch>
        </p:blipFill>
        <p:spPr>
          <a:xfrm>
            <a:off x="171450" y="2494392"/>
            <a:ext cx="6010275" cy="19949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a:extLst>
              <a:ext uri="{FF2B5EF4-FFF2-40B4-BE49-F238E27FC236}">
                <a16:creationId xmlns:a16="http://schemas.microsoft.com/office/drawing/2014/main" id="{B45907A1-8FAF-4C77-A5B9-4FDBD10FE0EC}"/>
              </a:ext>
            </a:extLst>
          </p:cNvPr>
          <p:cNvPicPr>
            <a:picLocks noChangeAspect="1"/>
          </p:cNvPicPr>
          <p:nvPr/>
        </p:nvPicPr>
        <p:blipFill>
          <a:blip r:embed="rId4"/>
          <a:stretch>
            <a:fillRect/>
          </a:stretch>
        </p:blipFill>
        <p:spPr>
          <a:xfrm>
            <a:off x="542925" y="3876232"/>
            <a:ext cx="5419725" cy="21341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0BC17F24-745B-4333-8E0F-5E5B4A46AA37}"/>
              </a:ext>
            </a:extLst>
          </p:cNvPr>
          <p:cNvPicPr>
            <a:picLocks noChangeAspect="1"/>
          </p:cNvPicPr>
          <p:nvPr/>
        </p:nvPicPr>
        <p:blipFill>
          <a:blip r:embed="rId5"/>
          <a:stretch>
            <a:fillRect/>
          </a:stretch>
        </p:blipFill>
        <p:spPr>
          <a:xfrm>
            <a:off x="1562100" y="4874389"/>
            <a:ext cx="3857625" cy="1530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a:extLst>
              <a:ext uri="{FF2B5EF4-FFF2-40B4-BE49-F238E27FC236}">
                <a16:creationId xmlns:a16="http://schemas.microsoft.com/office/drawing/2014/main" id="{F0FB463B-817C-455B-9480-7045BB73B460}"/>
              </a:ext>
            </a:extLst>
          </p:cNvPr>
          <p:cNvSpPr txBox="1"/>
          <p:nvPr/>
        </p:nvSpPr>
        <p:spPr>
          <a:xfrm>
            <a:off x="6572250" y="2676525"/>
            <a:ext cx="2486025" cy="4062651"/>
          </a:xfrm>
          <a:prstGeom prst="rect">
            <a:avLst/>
          </a:prstGeom>
          <a:noFill/>
        </p:spPr>
        <p:txBody>
          <a:bodyPr wrap="square" rtlCol="0">
            <a:spAutoFit/>
          </a:bodyPr>
          <a:lstStyle/>
          <a:p>
            <a:r>
              <a:rPr lang="en-US" sz="2400" b="1" dirty="0">
                <a:solidFill>
                  <a:srgbClr val="FF0000"/>
                </a:solidFill>
                <a:effectLst>
                  <a:outerShdw blurRad="38100" dist="38100" dir="2700000" algn="tl">
                    <a:srgbClr val="000000">
                      <a:alpha val="43137"/>
                    </a:srgbClr>
                  </a:outerShdw>
                </a:effectLst>
                <a:latin typeface="Arial Narrow" panose="020B0606020202030204" pitchFamily="34" charset="0"/>
              </a:rPr>
              <a:t>Executive “Decision Making” Dashboards</a:t>
            </a:r>
          </a:p>
          <a:p>
            <a:endParaRPr lang="en-US" sz="2400" b="1" dirty="0">
              <a:solidFill>
                <a:srgbClr val="FF0000"/>
              </a:solidFill>
              <a:effectLst>
                <a:outerShdw blurRad="38100" dist="38100" dir="2700000" algn="tl">
                  <a:srgbClr val="000000">
                    <a:alpha val="43137"/>
                  </a:srgbClr>
                </a:outerShdw>
              </a:effectLst>
              <a:latin typeface="Arial Narrow" panose="020B0606020202030204" pitchFamily="34" charset="0"/>
            </a:endParaRPr>
          </a:p>
          <a:p>
            <a:pPr marL="285750" indent="-285750">
              <a:buFontTx/>
              <a:buChar char="-"/>
            </a:pPr>
            <a:r>
              <a:rPr lang="en-US" b="1" dirty="0">
                <a:effectLst>
                  <a:outerShdw blurRad="38100" dist="38100" dir="2700000" algn="tl">
                    <a:srgbClr val="000000">
                      <a:alpha val="43137"/>
                    </a:srgbClr>
                  </a:outerShdw>
                </a:effectLst>
              </a:rPr>
              <a:t>Most reliable data</a:t>
            </a:r>
          </a:p>
          <a:p>
            <a:pPr marL="285750" indent="-285750">
              <a:buFontTx/>
              <a:buChar char="-"/>
            </a:pPr>
            <a:r>
              <a:rPr lang="en-US" b="1" dirty="0">
                <a:effectLst>
                  <a:outerShdw blurRad="38100" dist="38100" dir="2700000" algn="tl">
                    <a:srgbClr val="000000">
                      <a:alpha val="43137"/>
                    </a:srgbClr>
                  </a:outerShdw>
                </a:effectLst>
              </a:rPr>
              <a:t>Better organized</a:t>
            </a:r>
          </a:p>
          <a:p>
            <a:pPr marL="285750" indent="-285750">
              <a:buFontTx/>
              <a:buChar char="-"/>
            </a:pPr>
            <a:r>
              <a:rPr lang="en-US" b="1" dirty="0">
                <a:effectLst>
                  <a:outerShdw blurRad="38100" dist="38100" dir="2700000" algn="tl">
                    <a:srgbClr val="000000">
                      <a:alpha val="43137"/>
                    </a:srgbClr>
                  </a:outerShdw>
                </a:effectLst>
              </a:rPr>
              <a:t>Always on</a:t>
            </a:r>
          </a:p>
          <a:p>
            <a:pPr marL="285750" indent="-285750">
              <a:buFontTx/>
              <a:buChar char="-"/>
            </a:pPr>
            <a:r>
              <a:rPr lang="en-US" b="1" dirty="0">
                <a:effectLst>
                  <a:outerShdw blurRad="38100" dist="38100" dir="2700000" algn="tl">
                    <a:srgbClr val="000000">
                      <a:alpha val="43137"/>
                    </a:srgbClr>
                  </a:outerShdw>
                </a:effectLst>
              </a:rPr>
              <a:t>30 second decisions</a:t>
            </a:r>
          </a:p>
          <a:p>
            <a:pPr marL="285750" indent="-285750">
              <a:buFontTx/>
              <a:buChar char="-"/>
            </a:pPr>
            <a:r>
              <a:rPr lang="en-US" b="1" dirty="0">
                <a:effectLst>
                  <a:outerShdw blurRad="38100" dist="38100" dir="2700000" algn="tl">
                    <a:srgbClr val="000000">
                      <a:alpha val="43137"/>
                    </a:srgbClr>
                  </a:outerShdw>
                </a:effectLst>
              </a:rPr>
              <a:t>Customized per “Use Case”</a:t>
            </a:r>
          </a:p>
          <a:p>
            <a:pPr marL="285750" indent="-285750">
              <a:buFontTx/>
              <a:buChar char="-"/>
            </a:pPr>
            <a:r>
              <a:rPr lang="en-US" b="1" dirty="0">
                <a:effectLst>
                  <a:outerShdw blurRad="38100" dist="38100" dir="2700000" algn="tl">
                    <a:srgbClr val="000000">
                      <a:alpha val="43137"/>
                    </a:srgbClr>
                  </a:outerShdw>
                </a:effectLst>
              </a:rPr>
              <a:t>Faster, simpler</a:t>
            </a:r>
          </a:p>
          <a:p>
            <a:pPr marL="285750" indent="-285750">
              <a:buFontTx/>
              <a:buChar char="-"/>
            </a:pPr>
            <a:r>
              <a:rPr lang="en-US" b="1" dirty="0">
                <a:effectLst>
                  <a:outerShdw blurRad="38100" dist="38100" dir="2700000" algn="tl">
                    <a:srgbClr val="000000">
                      <a:alpha val="43137"/>
                    </a:srgbClr>
                  </a:outerShdw>
                </a:effectLst>
              </a:rPr>
              <a:t>Mobile enabled</a:t>
            </a:r>
          </a:p>
          <a:p>
            <a:pPr marL="285750" indent="-285750">
              <a:buFontTx/>
              <a:buChar char="-"/>
            </a:pP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7074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4DB7-21C4-462F-8C30-253DAE59F2FB}"/>
              </a:ext>
            </a:extLst>
          </p:cNvPr>
          <p:cNvSpPr>
            <a:spLocks noGrp="1"/>
          </p:cNvSpPr>
          <p:nvPr>
            <p:ph type="title"/>
          </p:nvPr>
        </p:nvSpPr>
        <p:spPr>
          <a:xfrm>
            <a:off x="142875" y="-149224"/>
            <a:ext cx="7886700" cy="1325563"/>
          </a:xfrm>
        </p:spPr>
        <p:txBody>
          <a:bodyPr>
            <a:normAutofit/>
          </a:bodyPr>
          <a:lstStyle/>
          <a:p>
            <a:r>
              <a:rPr lang="en-US" b="1" dirty="0">
                <a:effectLst>
                  <a:outerShdw blurRad="38100" dist="38100" dir="2700000" algn="tl">
                    <a:srgbClr val="000000">
                      <a:alpha val="43137"/>
                    </a:srgbClr>
                  </a:outerShdw>
                </a:effectLst>
              </a:rPr>
              <a:t>Operational Use Case Dashboards</a:t>
            </a:r>
            <a:br>
              <a:rPr lang="en-US" b="1" dirty="0">
                <a:effectLst>
                  <a:outerShdw blurRad="38100" dist="38100" dir="2700000" algn="tl">
                    <a:srgbClr val="000000">
                      <a:alpha val="43137"/>
                    </a:srgbClr>
                  </a:outerShdw>
                </a:effectLst>
              </a:rPr>
            </a:br>
            <a:r>
              <a:rPr lang="en-US" sz="2800" b="1" i="1" dirty="0"/>
              <a:t>w/Secure Data Collaboration Between SISE members</a:t>
            </a:r>
            <a:endParaRPr lang="en-US" b="1" i="1" dirty="0"/>
          </a:p>
        </p:txBody>
      </p:sp>
      <p:sp>
        <p:nvSpPr>
          <p:cNvPr id="4" name="Date Placeholder 3">
            <a:extLst>
              <a:ext uri="{FF2B5EF4-FFF2-40B4-BE49-F238E27FC236}">
                <a16:creationId xmlns:a16="http://schemas.microsoft.com/office/drawing/2014/main" id="{B1AC93F1-6248-4AC6-B672-C96C0B7FDB54}"/>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A9CA8245-4806-43A2-BFEF-F6D2882805FF}"/>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F44CD37B-9310-4231-8F2E-85407A48E5C6}"/>
              </a:ext>
            </a:extLst>
          </p:cNvPr>
          <p:cNvSpPr>
            <a:spLocks noGrp="1"/>
          </p:cNvSpPr>
          <p:nvPr>
            <p:ph type="sldNum" sz="quarter" idx="12"/>
          </p:nvPr>
        </p:nvSpPr>
        <p:spPr/>
        <p:txBody>
          <a:bodyPr/>
          <a:lstStyle/>
          <a:p>
            <a:fld id="{3880281C-F672-4671-9DCC-F8AD2EA309D3}" type="slidenum">
              <a:rPr lang="en-US" smtClean="0"/>
              <a:t>25</a:t>
            </a:fld>
            <a:endParaRPr lang="en-US"/>
          </a:p>
        </p:txBody>
      </p:sp>
      <p:pic>
        <p:nvPicPr>
          <p:cNvPr id="13" name="Picture 12" descr="A close up of a map&#10;&#10;Description automatically generated">
            <a:extLst>
              <a:ext uri="{FF2B5EF4-FFF2-40B4-BE49-F238E27FC236}">
                <a16:creationId xmlns:a16="http://schemas.microsoft.com/office/drawing/2014/main" id="{B8D87092-AC98-49B0-AFDC-9BF776318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163" y="1419978"/>
            <a:ext cx="5401116" cy="2523372"/>
          </a:xfrm>
          <a:prstGeom prst="rect">
            <a:avLst/>
          </a:prstGeom>
          <a:ln>
            <a:noFill/>
          </a:ln>
          <a:effectLst>
            <a:outerShdw blurRad="190500" algn="tl" rotWithShape="0">
              <a:srgbClr val="000000">
                <a:alpha val="70000"/>
              </a:srgbClr>
            </a:outerShdw>
          </a:effectLst>
        </p:spPr>
      </p:pic>
      <p:pic>
        <p:nvPicPr>
          <p:cNvPr id="7" name="Picture 6" descr="A close up of a map&#10;&#10;Description automatically generated">
            <a:extLst>
              <a:ext uri="{FF2B5EF4-FFF2-40B4-BE49-F238E27FC236}">
                <a16:creationId xmlns:a16="http://schemas.microsoft.com/office/drawing/2014/main" id="{3D8E2224-4302-44DE-8558-FC1B9C176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299385"/>
            <a:ext cx="2931375" cy="1351155"/>
          </a:xfrm>
          <a:prstGeom prst="rect">
            <a:avLst/>
          </a:prstGeom>
        </p:spPr>
      </p:pic>
      <p:pic>
        <p:nvPicPr>
          <p:cNvPr id="15" name="Picture 14" descr="A close up of a map&#10;&#10;Description automatically generated">
            <a:extLst>
              <a:ext uri="{FF2B5EF4-FFF2-40B4-BE49-F238E27FC236}">
                <a16:creationId xmlns:a16="http://schemas.microsoft.com/office/drawing/2014/main" id="{515D5656-789D-4ACD-A844-6D5BE9114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450" y="4126416"/>
            <a:ext cx="2931375" cy="1369522"/>
          </a:xfrm>
          <a:prstGeom prst="rect">
            <a:avLst/>
          </a:prstGeom>
        </p:spPr>
      </p:pic>
      <p:pic>
        <p:nvPicPr>
          <p:cNvPr id="17" name="Picture 16" descr="A close up of a map&#10;&#10;Description automatically generated">
            <a:extLst>
              <a:ext uri="{FF2B5EF4-FFF2-40B4-BE49-F238E27FC236}">
                <a16:creationId xmlns:a16="http://schemas.microsoft.com/office/drawing/2014/main" id="{CA51292F-E054-4AD0-9C28-D778D9AC5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00" y="5018589"/>
            <a:ext cx="2931375" cy="1487266"/>
          </a:xfrm>
          <a:prstGeom prst="rect">
            <a:avLst/>
          </a:prstGeom>
        </p:spPr>
      </p:pic>
      <p:pic>
        <p:nvPicPr>
          <p:cNvPr id="19" name="Picture 18" descr="A close up of a map&#10;&#10;Description automatically generated">
            <a:extLst>
              <a:ext uri="{FF2B5EF4-FFF2-40B4-BE49-F238E27FC236}">
                <a16:creationId xmlns:a16="http://schemas.microsoft.com/office/drawing/2014/main" id="{E63D9C51-F0F1-48E7-8A55-C3D8E3947D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2300" y="2869760"/>
            <a:ext cx="2931375" cy="1804718"/>
          </a:xfrm>
          <a:prstGeom prst="rect">
            <a:avLst/>
          </a:prstGeom>
        </p:spPr>
      </p:pic>
      <p:pic>
        <p:nvPicPr>
          <p:cNvPr id="21" name="Picture 20" descr="A close up of a map&#10;&#10;Description automatically generated">
            <a:extLst>
              <a:ext uri="{FF2B5EF4-FFF2-40B4-BE49-F238E27FC236}">
                <a16:creationId xmlns:a16="http://schemas.microsoft.com/office/drawing/2014/main" id="{3BDC3C90-57BB-4673-B7FA-DD379EEE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9825" y="4050746"/>
            <a:ext cx="2931375" cy="1349298"/>
          </a:xfrm>
          <a:prstGeom prst="rect">
            <a:avLst/>
          </a:prstGeom>
        </p:spPr>
      </p:pic>
      <p:pic>
        <p:nvPicPr>
          <p:cNvPr id="23" name="Picture 22" descr="A picture containing text, map&#10;&#10;Description automatically generated">
            <a:extLst>
              <a:ext uri="{FF2B5EF4-FFF2-40B4-BE49-F238E27FC236}">
                <a16:creationId xmlns:a16="http://schemas.microsoft.com/office/drawing/2014/main" id="{3EB5AC30-48CE-46C9-A7B4-1EAB801CD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7925" y="5033118"/>
            <a:ext cx="2931375" cy="1526090"/>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083186E7-CD88-4612-B95F-C08F32180B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0472" y="1263693"/>
            <a:ext cx="2295828" cy="2089649"/>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F0FB463B-817C-455B-9480-7045BB73B460}"/>
              </a:ext>
            </a:extLst>
          </p:cNvPr>
          <p:cNvSpPr txBox="1"/>
          <p:nvPr/>
        </p:nvSpPr>
        <p:spPr>
          <a:xfrm>
            <a:off x="6267451" y="3381375"/>
            <a:ext cx="2705100" cy="3016210"/>
          </a:xfrm>
          <a:prstGeom prst="rect">
            <a:avLst/>
          </a:prstGeom>
          <a:noFill/>
        </p:spPr>
        <p:txBody>
          <a:bodyPr wrap="square" rtlCol="0">
            <a:spAutoFit/>
          </a:bodyPr>
          <a:lstStyle/>
          <a:p>
            <a:r>
              <a:rPr lang="en-US" b="1" dirty="0">
                <a:solidFill>
                  <a:srgbClr val="FF0000"/>
                </a:solidFill>
                <a:effectLst>
                  <a:outerShdw blurRad="38100" dist="38100" dir="2700000" algn="tl">
                    <a:srgbClr val="000000">
                      <a:alpha val="43137"/>
                    </a:srgbClr>
                  </a:outerShdw>
                </a:effectLst>
                <a:latin typeface="Arial Narrow" panose="020B0606020202030204" pitchFamily="34" charset="0"/>
              </a:rPr>
              <a:t>For Operational Coordination w/Multiple States &amp; Sector for Power Restoration</a:t>
            </a:r>
          </a:p>
          <a:p>
            <a:endParaRPr lang="en-US" sz="2000" b="1" dirty="0">
              <a:solidFill>
                <a:srgbClr val="FF0000"/>
              </a:solidFill>
              <a:effectLst>
                <a:outerShdw blurRad="38100" dist="38100" dir="2700000" algn="tl">
                  <a:srgbClr val="000000">
                    <a:alpha val="43137"/>
                  </a:srgbClr>
                </a:outerShdw>
              </a:effectLst>
              <a:latin typeface="Arial Narrow" panose="020B0606020202030204" pitchFamily="34" charset="0"/>
            </a:endParaRPr>
          </a:p>
          <a:p>
            <a:pPr marL="285750" indent="-285750">
              <a:buFontTx/>
              <a:buChar char="-"/>
            </a:pPr>
            <a:r>
              <a:rPr lang="en-US" sz="1600" b="1" dirty="0">
                <a:effectLst>
                  <a:outerShdw blurRad="38100" dist="38100" dir="2700000" algn="tl">
                    <a:srgbClr val="000000">
                      <a:alpha val="43137"/>
                    </a:srgbClr>
                  </a:outerShdw>
                </a:effectLst>
              </a:rPr>
              <a:t>Real-time data</a:t>
            </a:r>
          </a:p>
          <a:p>
            <a:pPr marL="285750" indent="-285750">
              <a:buFontTx/>
              <a:buChar char="-"/>
            </a:pPr>
            <a:r>
              <a:rPr lang="en-US" sz="1600" b="1" dirty="0">
                <a:effectLst>
                  <a:outerShdw blurRad="38100" dist="38100" dir="2700000" algn="tl">
                    <a:srgbClr val="000000">
                      <a:alpha val="43137"/>
                    </a:srgbClr>
                  </a:outerShdw>
                </a:effectLst>
              </a:rPr>
              <a:t>Combines gov’t &amp; industry data</a:t>
            </a:r>
          </a:p>
          <a:p>
            <a:pPr marL="285750" indent="-285750">
              <a:buFontTx/>
              <a:buChar char="-"/>
            </a:pPr>
            <a:r>
              <a:rPr lang="en-US" sz="1600" b="1" dirty="0">
                <a:effectLst>
                  <a:outerShdw blurRad="38100" dist="38100" dir="2700000" algn="tl">
                    <a:srgbClr val="000000">
                      <a:alpha val="43137"/>
                    </a:srgbClr>
                  </a:outerShdw>
                </a:effectLst>
              </a:rPr>
              <a:t>Reduces inter-state movement delays</a:t>
            </a:r>
          </a:p>
          <a:p>
            <a:pPr marL="285750" indent="-285750">
              <a:buFontTx/>
              <a:buChar char="-"/>
            </a:pPr>
            <a:r>
              <a:rPr lang="en-US" sz="1600" b="1" dirty="0">
                <a:effectLst>
                  <a:outerShdw blurRad="38100" dist="38100" dir="2700000" algn="tl">
                    <a:srgbClr val="000000">
                      <a:alpha val="43137"/>
                    </a:srgbClr>
                  </a:outerShdw>
                </a:effectLst>
              </a:rPr>
              <a:t>Operations since 2016</a:t>
            </a:r>
          </a:p>
        </p:txBody>
      </p:sp>
    </p:spTree>
    <p:extLst>
      <p:ext uri="{BB962C8B-B14F-4D97-AF65-F5344CB8AC3E}">
        <p14:creationId xmlns:p14="http://schemas.microsoft.com/office/powerpoint/2010/main" val="2768268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352DF5-D754-46F6-94DF-EB2F983EF2BB}"/>
              </a:ext>
            </a:extLst>
          </p:cNvPr>
          <p:cNvSpPr txBox="1">
            <a:spLocks noChangeArrowheads="1"/>
          </p:cNvSpPr>
          <p:nvPr/>
        </p:nvSpPr>
        <p:spPr>
          <a:xfrm>
            <a:off x="1229555" y="4933950"/>
            <a:ext cx="6780970" cy="7905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ctr"/>
            <a:r>
              <a:rPr lang="en-US" sz="1800" dirty="0"/>
              <a:t>LinkedIn: https://www.linkedin.com/in/kari-hicks-82360029/</a:t>
            </a:r>
            <a:endParaRPr lang="en-US" sz="2800" dirty="0"/>
          </a:p>
        </p:txBody>
      </p:sp>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26</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343731" y="187389"/>
            <a:ext cx="8140001" cy="1325563"/>
          </a:xfrm>
        </p:spPr>
        <p:txBody>
          <a:bodyPr>
            <a:normAutofit/>
          </a:bodyPr>
          <a:lstStyle/>
          <a:p>
            <a:pPr algn="ctr" rtl="0" eaLnBrk="1" latinLnBrk="0" hangingPunct="1"/>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ORL Storyboard</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9DBC867E-A1FD-4276-8FDA-6BE08F891F17}"/>
              </a:ext>
            </a:extLst>
          </p:cNvPr>
          <p:cNvPicPr>
            <a:picLocks noChangeAspect="1"/>
          </p:cNvPicPr>
          <p:nvPr/>
        </p:nvPicPr>
        <p:blipFill>
          <a:blip r:embed="rId2"/>
          <a:stretch>
            <a:fillRect/>
          </a:stretch>
        </p:blipFill>
        <p:spPr>
          <a:xfrm>
            <a:off x="2157413" y="1452563"/>
            <a:ext cx="4502780" cy="33670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9898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929D-DDC0-4CA2-B62A-8288CE6E5451}"/>
              </a:ext>
            </a:extLst>
          </p:cNvPr>
          <p:cNvSpPr>
            <a:spLocks noGrp="1"/>
          </p:cNvSpPr>
          <p:nvPr>
            <p:ph type="title"/>
          </p:nvPr>
        </p:nvSpPr>
        <p:spPr>
          <a:xfrm>
            <a:off x="668843" y="1952766"/>
            <a:ext cx="7886700" cy="1325563"/>
          </a:xfrm>
        </p:spPr>
        <p:txBody>
          <a:bodyPr>
            <a:noAutofit/>
          </a:bodyPr>
          <a:lstStyle/>
          <a:p>
            <a:pPr algn="ctr" fontAlgn="t"/>
            <a:r>
              <a:rPr lang="en-US" sz="4800" b="1" i="0" u="none" strike="noStrike" kern="1200" dirty="0">
                <a:solidFill>
                  <a:schemeClr val="tx1"/>
                </a:solidFill>
                <a:effectLst>
                  <a:outerShdw blurRad="38100" dist="38100" dir="2700000" algn="tl">
                    <a:srgbClr val="000000">
                      <a:alpha val="43137"/>
                    </a:srgbClr>
                  </a:outerShdw>
                </a:effectLst>
              </a:rPr>
              <a:t>Session #2</a:t>
            </a:r>
            <a:br>
              <a:rPr lang="en-US" sz="4800" b="1" i="0" u="none" strike="noStrike" kern="1200" dirty="0">
                <a:solidFill>
                  <a:schemeClr val="tx1"/>
                </a:solidFill>
                <a:effectLst>
                  <a:outerShdw blurRad="38100" dist="38100" dir="2700000" algn="tl">
                    <a:srgbClr val="000000">
                      <a:alpha val="43137"/>
                    </a:srgbClr>
                  </a:outerShdw>
                </a:effectLst>
              </a:rPr>
            </a:br>
            <a:br>
              <a:rPr lang="en-US" sz="4800" b="1" i="0" u="none" strike="noStrike" kern="1200" dirty="0">
                <a:solidFill>
                  <a:schemeClr val="tx1"/>
                </a:solidFill>
                <a:effectLst>
                  <a:outerShdw blurRad="38100" dist="38100" dir="2700000" algn="tl">
                    <a:srgbClr val="000000">
                      <a:alpha val="43137"/>
                    </a:srgbClr>
                  </a:outerShdw>
                </a:effectLst>
              </a:rPr>
            </a:br>
            <a:r>
              <a:rPr lang="en-US" sz="4800" b="1" dirty="0">
                <a:latin typeface="Calibri" panose="020F0502020204030204" pitchFamily="34" charset="0"/>
                <a:ea typeface="Calibri" panose="020F0502020204030204" pitchFamily="34" charset="0"/>
                <a:cs typeface="Times New Roman" panose="02020603050405020304" pitchFamily="18" charset="0"/>
              </a:rPr>
              <a:t>Use Case Discussion</a:t>
            </a:r>
            <a:br>
              <a:rPr lang="en-US" sz="4800" b="1" dirty="0">
                <a:latin typeface="Calibri" panose="020F0502020204030204" pitchFamily="34" charset="0"/>
                <a:ea typeface="Calibri" panose="020F0502020204030204" pitchFamily="34" charset="0"/>
                <a:cs typeface="Times New Roman" panose="02020603050405020304" pitchFamily="18" charset="0"/>
              </a:rPr>
            </a:br>
            <a:br>
              <a:rPr lang="en-US" sz="4800" b="1" dirty="0">
                <a:latin typeface="Calibri" panose="020F0502020204030204" pitchFamily="34" charset="0"/>
                <a:ea typeface="Calibri" panose="020F0502020204030204" pitchFamily="34" charset="0"/>
                <a:cs typeface="Times New Roman" panose="02020603050405020304" pitchFamily="18" charset="0"/>
              </a:rPr>
            </a:br>
            <a:r>
              <a:rPr lang="en-US" sz="4800" b="1" dirty="0">
                <a:latin typeface="Calibri" panose="020F0502020204030204" pitchFamily="34" charset="0"/>
                <a:ea typeface="Calibri" panose="020F0502020204030204" pitchFamily="34" charset="0"/>
                <a:cs typeface="Times New Roman" panose="02020603050405020304" pitchFamily="18" charset="0"/>
              </a:rPr>
              <a:t>“Damage Assessment”</a:t>
            </a:r>
            <a:br>
              <a:rPr lang="en-US" sz="4800" dirty="0">
                <a:latin typeface="Calibri" panose="020F0502020204030204" pitchFamily="34" charset="0"/>
                <a:ea typeface="Calibri" panose="020F0502020204030204" pitchFamily="34" charset="0"/>
                <a:cs typeface="Times New Roman" panose="02020603050405020304" pitchFamily="18" charset="0"/>
              </a:rPr>
            </a:br>
            <a:br>
              <a:rPr lang="en-US" sz="4800" dirty="0">
                <a:latin typeface="Calibri" panose="020F0502020204030204" pitchFamily="34" charset="0"/>
                <a:ea typeface="Calibri" panose="020F0502020204030204" pitchFamily="34" charset="0"/>
                <a:cs typeface="Times New Roman" panose="02020603050405020304" pitchFamily="18" charset="0"/>
              </a:rPr>
            </a:br>
            <a:endParaRPr lang="en-US" sz="4800"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136EBA0B-4517-4478-8B67-9DF8428E0B7B}"/>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2FB0A474-5E67-499C-A78A-66016D7DF114}"/>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1E19D56D-FA08-4CAC-A74D-28F770862C7F}"/>
              </a:ext>
            </a:extLst>
          </p:cNvPr>
          <p:cNvSpPr>
            <a:spLocks noGrp="1"/>
          </p:cNvSpPr>
          <p:nvPr>
            <p:ph type="sldNum" sz="quarter" idx="12"/>
          </p:nvPr>
        </p:nvSpPr>
        <p:spPr/>
        <p:txBody>
          <a:bodyPr/>
          <a:lstStyle/>
          <a:p>
            <a:fld id="{3880281C-F672-4671-9DCC-F8AD2EA309D3}" type="slidenum">
              <a:rPr lang="en-US" smtClean="0"/>
              <a:t>27</a:t>
            </a:fld>
            <a:endParaRPr lang="en-US"/>
          </a:p>
        </p:txBody>
      </p:sp>
    </p:spTree>
    <p:extLst>
      <p:ext uri="{BB962C8B-B14F-4D97-AF65-F5344CB8AC3E}">
        <p14:creationId xmlns:p14="http://schemas.microsoft.com/office/powerpoint/2010/main" val="670433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2B292-E776-470B-9B86-C161019FCF6D}"/>
              </a:ext>
            </a:extLst>
          </p:cNvPr>
          <p:cNvSpPr>
            <a:spLocks noGrp="1"/>
          </p:cNvSpPr>
          <p:nvPr>
            <p:ph type="title"/>
          </p:nvPr>
        </p:nvSpPr>
        <p:spPr>
          <a:xfrm>
            <a:off x="292473" y="149974"/>
            <a:ext cx="7886700" cy="1325563"/>
          </a:xfrm>
        </p:spPr>
        <p:txBody>
          <a:bodyPr/>
          <a:lstStyle/>
          <a:p>
            <a:r>
              <a:rPr lang="en-US" b="1" dirty="0">
                <a:effectLst>
                  <a:outerShdw blurRad="38100" dist="38100" dir="2700000" algn="tl">
                    <a:srgbClr val="000000">
                      <a:alpha val="43137"/>
                    </a:srgbClr>
                  </a:outerShdw>
                </a:effectLst>
              </a:rPr>
              <a:t>The #1 Thing</a:t>
            </a:r>
          </a:p>
        </p:txBody>
      </p:sp>
      <p:sp>
        <p:nvSpPr>
          <p:cNvPr id="4" name="Date Placeholder 3">
            <a:extLst>
              <a:ext uri="{FF2B5EF4-FFF2-40B4-BE49-F238E27FC236}">
                <a16:creationId xmlns:a16="http://schemas.microsoft.com/office/drawing/2014/main" id="{79630C66-4B48-40A0-B0C9-E1D901E2AC27}"/>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30F05F3C-1EDD-43F0-9A30-0567B4BF151F}"/>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A5EFF686-4EC9-4011-9EF5-FC1AE8A57FE9}"/>
              </a:ext>
            </a:extLst>
          </p:cNvPr>
          <p:cNvSpPr>
            <a:spLocks noGrp="1"/>
          </p:cNvSpPr>
          <p:nvPr>
            <p:ph type="sldNum" sz="quarter" idx="12"/>
          </p:nvPr>
        </p:nvSpPr>
        <p:spPr/>
        <p:txBody>
          <a:bodyPr/>
          <a:lstStyle/>
          <a:p>
            <a:fld id="{3880281C-F672-4671-9DCC-F8AD2EA309D3}" type="slidenum">
              <a:rPr lang="en-US" smtClean="0"/>
              <a:t>28</a:t>
            </a:fld>
            <a:endParaRPr lang="en-US"/>
          </a:p>
        </p:txBody>
      </p:sp>
      <p:pic>
        <p:nvPicPr>
          <p:cNvPr id="7" name="Picture 6">
            <a:extLst>
              <a:ext uri="{FF2B5EF4-FFF2-40B4-BE49-F238E27FC236}">
                <a16:creationId xmlns:a16="http://schemas.microsoft.com/office/drawing/2014/main" id="{941B0200-8DDB-4D0E-82FE-D95AF171D021}"/>
              </a:ext>
            </a:extLst>
          </p:cNvPr>
          <p:cNvPicPr>
            <a:picLocks noChangeAspect="1"/>
          </p:cNvPicPr>
          <p:nvPr/>
        </p:nvPicPr>
        <p:blipFill>
          <a:blip r:embed="rId2"/>
          <a:stretch>
            <a:fillRect/>
          </a:stretch>
        </p:blipFill>
        <p:spPr>
          <a:xfrm>
            <a:off x="541011" y="1293378"/>
            <a:ext cx="7914527" cy="5023016"/>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008E9E06-C7AB-4E2C-A85D-8FC0ED977387}"/>
              </a:ext>
            </a:extLst>
          </p:cNvPr>
          <p:cNvSpPr txBox="1"/>
          <p:nvPr/>
        </p:nvSpPr>
        <p:spPr>
          <a:xfrm>
            <a:off x="686420" y="1818662"/>
            <a:ext cx="7655721" cy="2246769"/>
          </a:xfrm>
          <a:prstGeom prst="rect">
            <a:avLst/>
          </a:prstGeom>
          <a:noFill/>
        </p:spPr>
        <p:txBody>
          <a:bodyPr wrap="square" rtlCol="0">
            <a:spAutoFit/>
          </a:bodyPr>
          <a:lstStyle/>
          <a:p>
            <a:r>
              <a:rPr lang="en-US" sz="2800" dirty="0">
                <a:solidFill>
                  <a:schemeClr val="bg1"/>
                </a:solidFill>
                <a:latin typeface="Arial Black" panose="020B0A04020102020204" pitchFamily="34" charset="0"/>
              </a:rPr>
              <a:t>Many problems to solve…</a:t>
            </a:r>
          </a:p>
          <a:p>
            <a:endParaRPr lang="en-US" sz="2800" dirty="0">
              <a:solidFill>
                <a:schemeClr val="bg1"/>
              </a:solidFill>
              <a:latin typeface="Arial Black" panose="020B0A04020102020204" pitchFamily="34" charset="0"/>
            </a:endParaRPr>
          </a:p>
          <a:p>
            <a:r>
              <a:rPr lang="en-US" sz="2800" dirty="0">
                <a:solidFill>
                  <a:schemeClr val="bg1"/>
                </a:solidFill>
                <a:latin typeface="Arial Black" panose="020B0A04020102020204" pitchFamily="34" charset="0"/>
              </a:rPr>
              <a:t>   Organization to engage… </a:t>
            </a:r>
          </a:p>
          <a:p>
            <a:endParaRPr lang="en-US" sz="2800" dirty="0">
              <a:solidFill>
                <a:schemeClr val="bg1"/>
              </a:solidFill>
              <a:latin typeface="Arial Black" panose="020B0A04020102020204" pitchFamily="34" charset="0"/>
            </a:endParaRPr>
          </a:p>
          <a:p>
            <a:r>
              <a:rPr lang="en-US" sz="2800" dirty="0">
                <a:solidFill>
                  <a:schemeClr val="bg1"/>
                </a:solidFill>
                <a:latin typeface="Arial Black" panose="020B0A04020102020204" pitchFamily="34" charset="0"/>
              </a:rPr>
              <a:t>      What’s the #1 question to answer? </a:t>
            </a:r>
          </a:p>
        </p:txBody>
      </p:sp>
      <p:pic>
        <p:nvPicPr>
          <p:cNvPr id="9" name="Picture 8">
            <a:extLst>
              <a:ext uri="{FF2B5EF4-FFF2-40B4-BE49-F238E27FC236}">
                <a16:creationId xmlns:a16="http://schemas.microsoft.com/office/drawing/2014/main" id="{5D660EF5-81A0-4ED2-BF52-924D17E992C2}"/>
              </a:ext>
            </a:extLst>
          </p:cNvPr>
          <p:cNvPicPr>
            <a:picLocks noChangeAspect="1"/>
          </p:cNvPicPr>
          <p:nvPr/>
        </p:nvPicPr>
        <p:blipFill>
          <a:blip r:embed="rId3"/>
          <a:stretch>
            <a:fillRect/>
          </a:stretch>
        </p:blipFill>
        <p:spPr>
          <a:xfrm rot="574952">
            <a:off x="5210175" y="4310062"/>
            <a:ext cx="2838450" cy="18764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81869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7877-2956-489C-8594-3E11B65461CE}"/>
              </a:ext>
            </a:extLst>
          </p:cNvPr>
          <p:cNvSpPr>
            <a:spLocks noGrp="1"/>
          </p:cNvSpPr>
          <p:nvPr>
            <p:ph type="title"/>
          </p:nvPr>
        </p:nvSpPr>
        <p:spPr>
          <a:xfrm>
            <a:off x="574861" y="123079"/>
            <a:ext cx="7886700" cy="1325563"/>
          </a:xfrm>
        </p:spPr>
        <p:txBody>
          <a:bodyPr/>
          <a:lstStyle/>
          <a:p>
            <a:r>
              <a:rPr lang="en-US" b="1" dirty="0">
                <a:effectLst>
                  <a:outerShdw blurRad="38100" dist="38100" dir="2700000" algn="tl">
                    <a:srgbClr val="000000">
                      <a:alpha val="43137"/>
                    </a:srgbClr>
                  </a:outerShdw>
                </a:effectLst>
              </a:rPr>
              <a:t>The #1 Question to Answer</a:t>
            </a:r>
          </a:p>
        </p:txBody>
      </p:sp>
      <p:sp>
        <p:nvSpPr>
          <p:cNvPr id="3" name="Content Placeholder 2">
            <a:extLst>
              <a:ext uri="{FF2B5EF4-FFF2-40B4-BE49-F238E27FC236}">
                <a16:creationId xmlns:a16="http://schemas.microsoft.com/office/drawing/2014/main" id="{6053705B-3630-48F4-982F-296E275C6809}"/>
              </a:ext>
            </a:extLst>
          </p:cNvPr>
          <p:cNvSpPr>
            <a:spLocks noGrp="1"/>
          </p:cNvSpPr>
          <p:nvPr>
            <p:ph idx="1"/>
          </p:nvPr>
        </p:nvSpPr>
        <p:spPr>
          <a:xfrm>
            <a:off x="386603" y="1354978"/>
            <a:ext cx="7886700" cy="4351338"/>
          </a:xfrm>
        </p:spPr>
        <p:txBody>
          <a:bodyPr/>
          <a:lstStyle/>
          <a:p>
            <a:r>
              <a:rPr lang="en-US" dirty="0"/>
              <a:t>What are private sector decision maker’s #1 QUESTION they need answered on this topic during a regional disaster?</a:t>
            </a:r>
          </a:p>
          <a:p>
            <a:pPr lvl="1"/>
            <a:r>
              <a:rPr lang="en-US" i="1" dirty="0">
                <a:solidFill>
                  <a:srgbClr val="FF0000"/>
                </a:solidFill>
              </a:rPr>
              <a:t>How do I find out the extent of the damage to the impacted areas and infrastructure faster?</a:t>
            </a:r>
          </a:p>
        </p:txBody>
      </p:sp>
      <p:sp>
        <p:nvSpPr>
          <p:cNvPr id="4" name="Date Placeholder 3">
            <a:extLst>
              <a:ext uri="{FF2B5EF4-FFF2-40B4-BE49-F238E27FC236}">
                <a16:creationId xmlns:a16="http://schemas.microsoft.com/office/drawing/2014/main" id="{DE580769-669B-47F4-B6FB-E3E9884D77F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3AD1ECFF-1917-42DC-8A46-5A388D1F6939}"/>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63D07DDB-ABE2-483B-8FD6-82430A4168D7}"/>
              </a:ext>
            </a:extLst>
          </p:cNvPr>
          <p:cNvSpPr>
            <a:spLocks noGrp="1"/>
          </p:cNvSpPr>
          <p:nvPr>
            <p:ph type="sldNum" sz="quarter" idx="12"/>
          </p:nvPr>
        </p:nvSpPr>
        <p:spPr/>
        <p:txBody>
          <a:bodyPr/>
          <a:lstStyle/>
          <a:p>
            <a:fld id="{3880281C-F672-4671-9DCC-F8AD2EA309D3}" type="slidenum">
              <a:rPr lang="en-US" smtClean="0"/>
              <a:t>29</a:t>
            </a:fld>
            <a:endParaRPr lang="en-US"/>
          </a:p>
        </p:txBody>
      </p:sp>
      <p:pic>
        <p:nvPicPr>
          <p:cNvPr id="7" name="Picture 6">
            <a:extLst>
              <a:ext uri="{FF2B5EF4-FFF2-40B4-BE49-F238E27FC236}">
                <a16:creationId xmlns:a16="http://schemas.microsoft.com/office/drawing/2014/main" id="{96CD820C-637F-4A92-B0B9-85E9A92904E6}"/>
              </a:ext>
            </a:extLst>
          </p:cNvPr>
          <p:cNvPicPr>
            <a:picLocks noChangeAspect="1"/>
          </p:cNvPicPr>
          <p:nvPr/>
        </p:nvPicPr>
        <p:blipFill>
          <a:blip r:embed="rId2"/>
          <a:stretch>
            <a:fillRect/>
          </a:stretch>
        </p:blipFill>
        <p:spPr>
          <a:xfrm>
            <a:off x="7129224" y="5248275"/>
            <a:ext cx="1720061" cy="1091650"/>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E54E1AAA-178F-4074-B5E9-61A988E29D9A}"/>
              </a:ext>
            </a:extLst>
          </p:cNvPr>
          <p:cNvSpPr txBox="1"/>
          <p:nvPr/>
        </p:nvSpPr>
        <p:spPr>
          <a:xfrm>
            <a:off x="174811" y="5903258"/>
            <a:ext cx="761360" cy="369332"/>
          </a:xfrm>
          <a:prstGeom prst="rect">
            <a:avLst/>
          </a:prstGeom>
          <a:noFill/>
        </p:spPr>
        <p:txBody>
          <a:bodyPr wrap="square" rtlCol="0">
            <a:spAutoFit/>
          </a:bodyPr>
          <a:lstStyle/>
          <a:p>
            <a:pPr algn="ctr"/>
            <a:r>
              <a:rPr lang="en-US" b="1" dirty="0"/>
              <a:t>S2Q1</a:t>
            </a:r>
          </a:p>
        </p:txBody>
      </p:sp>
      <p:pic>
        <p:nvPicPr>
          <p:cNvPr id="10" name="Picture 9">
            <a:extLst>
              <a:ext uri="{FF2B5EF4-FFF2-40B4-BE49-F238E27FC236}">
                <a16:creationId xmlns:a16="http://schemas.microsoft.com/office/drawing/2014/main" id="{030712EC-31EB-4782-B099-8B9AED6D0949}"/>
              </a:ext>
            </a:extLst>
          </p:cNvPr>
          <p:cNvPicPr>
            <a:picLocks noChangeAspect="1"/>
          </p:cNvPicPr>
          <p:nvPr/>
        </p:nvPicPr>
        <p:blipFill>
          <a:blip r:embed="rId3"/>
          <a:stretch>
            <a:fillRect/>
          </a:stretch>
        </p:blipFill>
        <p:spPr>
          <a:xfrm>
            <a:off x="2590799" y="3824287"/>
            <a:ext cx="2838450" cy="18764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5318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63D5-809D-41B4-B311-9F5FF3844812}"/>
              </a:ext>
            </a:extLst>
          </p:cNvPr>
          <p:cNvSpPr>
            <a:spLocks noGrp="1"/>
          </p:cNvSpPr>
          <p:nvPr>
            <p:ph type="ctrTitle"/>
          </p:nvPr>
        </p:nvSpPr>
        <p:spPr>
          <a:xfrm>
            <a:off x="-142875" y="-700993"/>
            <a:ext cx="7772400" cy="2387600"/>
          </a:xfrm>
        </p:spPr>
        <p:txBody>
          <a:bodyPr>
            <a:normAutofit/>
          </a:bodyPr>
          <a:lstStyle/>
          <a:p>
            <a:r>
              <a:rPr lang="en-US" sz="4800" b="1" dirty="0">
                <a:effectLst>
                  <a:outerShdw blurRad="38100" dist="38100" dir="2700000" algn="tl">
                    <a:srgbClr val="000000">
                      <a:alpha val="43137"/>
                    </a:srgbClr>
                  </a:outerShdw>
                </a:effectLst>
              </a:rPr>
              <a:t>SISE GIS /ORL Committee Meeting</a:t>
            </a:r>
          </a:p>
        </p:txBody>
      </p:sp>
      <p:sp>
        <p:nvSpPr>
          <p:cNvPr id="3" name="Subtitle 2">
            <a:extLst>
              <a:ext uri="{FF2B5EF4-FFF2-40B4-BE49-F238E27FC236}">
                <a16:creationId xmlns:a16="http://schemas.microsoft.com/office/drawing/2014/main" id="{A8AEE329-4D5B-4151-BD6B-F254F2E36093}"/>
              </a:ext>
            </a:extLst>
          </p:cNvPr>
          <p:cNvSpPr>
            <a:spLocks noGrp="1"/>
          </p:cNvSpPr>
          <p:nvPr>
            <p:ph type="subTitle" idx="1"/>
          </p:nvPr>
        </p:nvSpPr>
        <p:spPr>
          <a:xfrm>
            <a:off x="903514" y="5552378"/>
            <a:ext cx="6858000" cy="1108544"/>
          </a:xfrm>
        </p:spPr>
        <p:txBody>
          <a:bodyPr>
            <a:normAutofit/>
          </a:bodyPr>
          <a:lstStyle/>
          <a:p>
            <a:r>
              <a:rPr lang="en-US" dirty="0"/>
              <a:t>Better More Organized Data…Faster Decision Making</a:t>
            </a:r>
          </a:p>
          <a:p>
            <a:r>
              <a:rPr lang="en-US" dirty="0"/>
              <a:t>May 2019</a:t>
            </a:r>
          </a:p>
        </p:txBody>
      </p:sp>
      <p:pic>
        <p:nvPicPr>
          <p:cNvPr id="134" name="Picture 133">
            <a:extLst>
              <a:ext uri="{FF2B5EF4-FFF2-40B4-BE49-F238E27FC236}">
                <a16:creationId xmlns:a16="http://schemas.microsoft.com/office/drawing/2014/main" id="{5BD66254-E8A6-431F-B8A3-DC650DED6972}"/>
              </a:ext>
            </a:extLst>
          </p:cNvPr>
          <p:cNvPicPr>
            <a:picLocks noChangeAspect="1"/>
          </p:cNvPicPr>
          <p:nvPr/>
        </p:nvPicPr>
        <p:blipFill>
          <a:blip r:embed="rId2"/>
          <a:stretch>
            <a:fillRect/>
          </a:stretch>
        </p:blipFill>
        <p:spPr>
          <a:xfrm rot="21265293">
            <a:off x="745800" y="2056486"/>
            <a:ext cx="2076385" cy="1050701"/>
          </a:xfrm>
          <a:prstGeom prst="rect">
            <a:avLst/>
          </a:prstGeom>
          <a:ln>
            <a:noFill/>
          </a:ln>
          <a:effectLst>
            <a:outerShdw blurRad="190500" algn="tl" rotWithShape="0">
              <a:srgbClr val="000000">
                <a:alpha val="70000"/>
              </a:srgbClr>
            </a:outerShdw>
          </a:effectLst>
        </p:spPr>
      </p:pic>
      <p:pic>
        <p:nvPicPr>
          <p:cNvPr id="135" name="Content Placeholder 6" descr="A screenshot of a video game&#10;&#10;Description automatically generated">
            <a:extLst>
              <a:ext uri="{FF2B5EF4-FFF2-40B4-BE49-F238E27FC236}">
                <a16:creationId xmlns:a16="http://schemas.microsoft.com/office/drawing/2014/main" id="{C7E4AF42-8AEB-4BB7-87BB-CD87C1EFB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5858">
            <a:off x="5587007" y="3593018"/>
            <a:ext cx="2369661" cy="1322991"/>
          </a:xfrm>
          <a:prstGeom prst="rect">
            <a:avLst/>
          </a:prstGeom>
          <a:ln>
            <a:noFill/>
          </a:ln>
          <a:effectLst>
            <a:outerShdw blurRad="190500" algn="tl" rotWithShape="0">
              <a:srgbClr val="000000">
                <a:alpha val="70000"/>
              </a:srgbClr>
            </a:outerShdw>
          </a:effectLst>
        </p:spPr>
      </p:pic>
      <p:pic>
        <p:nvPicPr>
          <p:cNvPr id="136" name="Picture 135">
            <a:extLst>
              <a:ext uri="{FF2B5EF4-FFF2-40B4-BE49-F238E27FC236}">
                <a16:creationId xmlns:a16="http://schemas.microsoft.com/office/drawing/2014/main" id="{85158B32-3DA2-44D9-873E-7B5827B94A62}"/>
              </a:ext>
            </a:extLst>
          </p:cNvPr>
          <p:cNvPicPr>
            <a:picLocks noChangeAspect="1"/>
          </p:cNvPicPr>
          <p:nvPr/>
        </p:nvPicPr>
        <p:blipFill>
          <a:blip r:embed="rId4"/>
          <a:stretch>
            <a:fillRect/>
          </a:stretch>
        </p:blipFill>
        <p:spPr>
          <a:xfrm rot="320866">
            <a:off x="5943105" y="2064828"/>
            <a:ext cx="2349333" cy="1242961"/>
          </a:xfrm>
          <a:prstGeom prst="rect">
            <a:avLst/>
          </a:prstGeom>
          <a:ln>
            <a:noFill/>
          </a:ln>
          <a:effectLst>
            <a:outerShdw blurRad="190500" algn="tl" rotWithShape="0">
              <a:srgbClr val="000000">
                <a:alpha val="70000"/>
              </a:srgbClr>
            </a:outerShdw>
          </a:effectLst>
        </p:spPr>
      </p:pic>
      <p:pic>
        <p:nvPicPr>
          <p:cNvPr id="137" name="Picture 136">
            <a:extLst>
              <a:ext uri="{FF2B5EF4-FFF2-40B4-BE49-F238E27FC236}">
                <a16:creationId xmlns:a16="http://schemas.microsoft.com/office/drawing/2014/main" id="{A159C90C-974C-41DD-90E6-50AA1A0FCE28}"/>
              </a:ext>
            </a:extLst>
          </p:cNvPr>
          <p:cNvPicPr>
            <a:picLocks noChangeAspect="1"/>
          </p:cNvPicPr>
          <p:nvPr/>
        </p:nvPicPr>
        <p:blipFill>
          <a:blip r:embed="rId5"/>
          <a:stretch>
            <a:fillRect/>
          </a:stretch>
        </p:blipFill>
        <p:spPr>
          <a:xfrm>
            <a:off x="3442166" y="4430250"/>
            <a:ext cx="1965585" cy="939220"/>
          </a:xfrm>
          <a:prstGeom prst="rect">
            <a:avLst/>
          </a:prstGeom>
          <a:ln>
            <a:noFill/>
          </a:ln>
          <a:effectLst>
            <a:outerShdw blurRad="190500" algn="tl" rotWithShape="0">
              <a:srgbClr val="000000">
                <a:alpha val="70000"/>
              </a:srgbClr>
            </a:outerShdw>
          </a:effectLst>
        </p:spPr>
      </p:pic>
      <p:pic>
        <p:nvPicPr>
          <p:cNvPr id="138" name="Picture 137">
            <a:extLst>
              <a:ext uri="{FF2B5EF4-FFF2-40B4-BE49-F238E27FC236}">
                <a16:creationId xmlns:a16="http://schemas.microsoft.com/office/drawing/2014/main" id="{F615450F-CE0C-463B-BC93-90FEB72A2706}"/>
              </a:ext>
            </a:extLst>
          </p:cNvPr>
          <p:cNvPicPr>
            <a:picLocks noChangeAspect="1"/>
          </p:cNvPicPr>
          <p:nvPr/>
        </p:nvPicPr>
        <p:blipFill>
          <a:blip r:embed="rId6"/>
          <a:stretch>
            <a:fillRect/>
          </a:stretch>
        </p:blipFill>
        <p:spPr>
          <a:xfrm rot="504048">
            <a:off x="506384" y="3548556"/>
            <a:ext cx="2555219" cy="1389052"/>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D622BE99-A235-46F3-A0C5-B7D715B12930}"/>
              </a:ext>
            </a:extLst>
          </p:cNvPr>
          <p:cNvPicPr>
            <a:picLocks noChangeAspect="1"/>
          </p:cNvPicPr>
          <p:nvPr/>
        </p:nvPicPr>
        <p:blipFill rotWithShape="1">
          <a:blip r:embed="rId7">
            <a:extLst>
              <a:ext uri="{28A0092B-C50C-407E-A947-70E740481C1C}">
                <a14:useLocalDpi xmlns:a14="http://schemas.microsoft.com/office/drawing/2010/main" val="0"/>
              </a:ext>
            </a:extLst>
          </a:blip>
          <a:srcRect l="1" r="-213"/>
          <a:stretch/>
        </p:blipFill>
        <p:spPr>
          <a:xfrm>
            <a:off x="2670369" y="2001620"/>
            <a:ext cx="3136446" cy="22769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9794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914A4-7723-4F6C-BF15-996A26C6C69C}"/>
              </a:ext>
            </a:extLst>
          </p:cNvPr>
          <p:cNvSpPr>
            <a:spLocks noGrp="1"/>
          </p:cNvSpPr>
          <p:nvPr>
            <p:ph type="title"/>
          </p:nvPr>
        </p:nvSpPr>
        <p:spPr>
          <a:xfrm>
            <a:off x="276957" y="154110"/>
            <a:ext cx="7886700" cy="1325563"/>
          </a:xfrm>
        </p:spPr>
        <p:txBody>
          <a:bodyPr/>
          <a:lstStyle/>
          <a:p>
            <a:r>
              <a:rPr lang="en-US" b="1" dirty="0">
                <a:effectLst>
                  <a:outerShdw blurRad="38100" dist="38100" dir="2700000" algn="tl">
                    <a:srgbClr val="000000">
                      <a:alpha val="43137"/>
                    </a:srgbClr>
                  </a:outerShdw>
                </a:effectLst>
              </a:rPr>
              <a:t>What’s SISE’s Use Case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Process?</a:t>
            </a:r>
          </a:p>
        </p:txBody>
      </p:sp>
      <p:pic>
        <p:nvPicPr>
          <p:cNvPr id="6" name="Picture 5">
            <a:extLst>
              <a:ext uri="{FF2B5EF4-FFF2-40B4-BE49-F238E27FC236}">
                <a16:creationId xmlns:a16="http://schemas.microsoft.com/office/drawing/2014/main" id="{9B38AD9C-A2BC-4A79-9C94-BDFE6235EF24}"/>
              </a:ext>
            </a:extLst>
          </p:cNvPr>
          <p:cNvPicPr>
            <a:picLocks noChangeAspect="1"/>
          </p:cNvPicPr>
          <p:nvPr/>
        </p:nvPicPr>
        <p:blipFill>
          <a:blip r:embed="rId2"/>
          <a:stretch>
            <a:fillRect/>
          </a:stretch>
        </p:blipFill>
        <p:spPr>
          <a:xfrm>
            <a:off x="5692758" y="772009"/>
            <a:ext cx="2032959" cy="1998088"/>
          </a:xfrm>
          <a:prstGeom prst="rect">
            <a:avLst/>
          </a:prstGeom>
          <a:ln>
            <a:noFill/>
          </a:ln>
          <a:effectLst>
            <a:outerShdw blurRad="190500" algn="tl" rotWithShape="0">
              <a:srgbClr val="000000">
                <a:alpha val="70000"/>
              </a:srgbClr>
            </a:outerShdw>
          </a:effectLst>
        </p:spPr>
      </p:pic>
      <p:grpSp>
        <p:nvGrpSpPr>
          <p:cNvPr id="13" name="Group 12">
            <a:extLst>
              <a:ext uri="{FF2B5EF4-FFF2-40B4-BE49-F238E27FC236}">
                <a16:creationId xmlns:a16="http://schemas.microsoft.com/office/drawing/2014/main" id="{54A9313F-19AA-4384-8BCA-08BC37AB97DE}"/>
              </a:ext>
            </a:extLst>
          </p:cNvPr>
          <p:cNvGrpSpPr/>
          <p:nvPr/>
        </p:nvGrpSpPr>
        <p:grpSpPr>
          <a:xfrm>
            <a:off x="272771" y="4192569"/>
            <a:ext cx="5556528" cy="2114550"/>
            <a:chOff x="339446" y="4230669"/>
            <a:chExt cx="5556528" cy="2114550"/>
          </a:xfrm>
        </p:grpSpPr>
        <p:pic>
          <p:nvPicPr>
            <p:cNvPr id="4" name="Picture 3">
              <a:extLst>
                <a:ext uri="{FF2B5EF4-FFF2-40B4-BE49-F238E27FC236}">
                  <a16:creationId xmlns:a16="http://schemas.microsoft.com/office/drawing/2014/main" id="{6E42970B-90AF-4A4E-BD65-3CDCA281A097}"/>
                </a:ext>
              </a:extLst>
            </p:cNvPr>
            <p:cNvPicPr>
              <a:picLocks noChangeAspect="1"/>
            </p:cNvPicPr>
            <p:nvPr/>
          </p:nvPicPr>
          <p:blipFill>
            <a:blip r:embed="rId3"/>
            <a:stretch>
              <a:fillRect/>
            </a:stretch>
          </p:blipFill>
          <p:spPr>
            <a:xfrm>
              <a:off x="339446" y="4230669"/>
              <a:ext cx="2114550" cy="2114550"/>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EAF5EFE0-12B7-44FC-99FF-A54C541F11E1}"/>
                </a:ext>
              </a:extLst>
            </p:cNvPr>
            <p:cNvSpPr txBox="1"/>
            <p:nvPr/>
          </p:nvSpPr>
          <p:spPr>
            <a:xfrm>
              <a:off x="1820321" y="5796957"/>
              <a:ext cx="4075653" cy="369332"/>
            </a:xfrm>
            <a:prstGeom prst="rect">
              <a:avLst/>
            </a:prstGeom>
            <a:solidFill>
              <a:schemeClr val="bg1"/>
            </a:solidFill>
            <a:ln w="38100">
              <a:solidFill>
                <a:srgbClr val="FF0000"/>
              </a:solidFill>
            </a:ln>
          </p:spPr>
          <p:txBody>
            <a:bodyPr wrap="square" rtlCol="0">
              <a:spAutoFit/>
            </a:bodyPr>
            <a:lstStyle/>
            <a:p>
              <a:r>
                <a:rPr lang="en-US" dirty="0"/>
                <a:t>Identify, Define &amp; Prioritize the Problem</a:t>
              </a:r>
            </a:p>
          </p:txBody>
        </p:sp>
      </p:grpSp>
      <p:grpSp>
        <p:nvGrpSpPr>
          <p:cNvPr id="14" name="Group 13">
            <a:extLst>
              <a:ext uri="{FF2B5EF4-FFF2-40B4-BE49-F238E27FC236}">
                <a16:creationId xmlns:a16="http://schemas.microsoft.com/office/drawing/2014/main" id="{F62ACB39-59F9-400F-8BF4-21213AE3E285}"/>
              </a:ext>
            </a:extLst>
          </p:cNvPr>
          <p:cNvGrpSpPr/>
          <p:nvPr/>
        </p:nvGrpSpPr>
        <p:grpSpPr>
          <a:xfrm>
            <a:off x="1929649" y="2927649"/>
            <a:ext cx="5642726" cy="2158755"/>
            <a:chOff x="1691524" y="2975274"/>
            <a:chExt cx="5642726" cy="2158755"/>
          </a:xfrm>
        </p:grpSpPr>
        <p:pic>
          <p:nvPicPr>
            <p:cNvPr id="8" name="Picture 7">
              <a:extLst>
                <a:ext uri="{FF2B5EF4-FFF2-40B4-BE49-F238E27FC236}">
                  <a16:creationId xmlns:a16="http://schemas.microsoft.com/office/drawing/2014/main" id="{5FA67CD5-1FEF-4EE0-A812-FABBC58F5A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524" y="2975274"/>
              <a:ext cx="2396375" cy="1714480"/>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86E42319-6D3F-4D25-B304-E842958F0945}"/>
                </a:ext>
              </a:extLst>
            </p:cNvPr>
            <p:cNvSpPr txBox="1"/>
            <p:nvPr/>
          </p:nvSpPr>
          <p:spPr>
            <a:xfrm>
              <a:off x="2928884" y="4764697"/>
              <a:ext cx="4405366" cy="369332"/>
            </a:xfrm>
            <a:prstGeom prst="rect">
              <a:avLst/>
            </a:prstGeom>
            <a:solidFill>
              <a:schemeClr val="bg1"/>
            </a:solidFill>
            <a:ln w="38100">
              <a:solidFill>
                <a:srgbClr val="FF0000"/>
              </a:solidFill>
            </a:ln>
          </p:spPr>
          <p:txBody>
            <a:bodyPr wrap="square" rtlCol="0">
              <a:spAutoFit/>
            </a:bodyPr>
            <a:lstStyle/>
            <a:p>
              <a:pPr algn="ctr"/>
              <a:r>
                <a:rPr lang="en-US" dirty="0"/>
                <a:t>Work The Use Case Process via Committees</a:t>
              </a:r>
            </a:p>
          </p:txBody>
        </p:sp>
      </p:grpSp>
      <p:grpSp>
        <p:nvGrpSpPr>
          <p:cNvPr id="15" name="Group 14">
            <a:extLst>
              <a:ext uri="{FF2B5EF4-FFF2-40B4-BE49-F238E27FC236}">
                <a16:creationId xmlns:a16="http://schemas.microsoft.com/office/drawing/2014/main" id="{D0FD4572-C119-4BFD-9DAD-BD974CF686FD}"/>
              </a:ext>
            </a:extLst>
          </p:cNvPr>
          <p:cNvGrpSpPr/>
          <p:nvPr/>
        </p:nvGrpSpPr>
        <p:grpSpPr>
          <a:xfrm>
            <a:off x="3401626" y="1497917"/>
            <a:ext cx="5466149" cy="2532748"/>
            <a:chOff x="3694024" y="1775223"/>
            <a:chExt cx="5466149" cy="2532748"/>
          </a:xfrm>
        </p:grpSpPr>
        <p:pic>
          <p:nvPicPr>
            <p:cNvPr id="5" name="Picture 4">
              <a:extLst>
                <a:ext uri="{FF2B5EF4-FFF2-40B4-BE49-F238E27FC236}">
                  <a16:creationId xmlns:a16="http://schemas.microsoft.com/office/drawing/2014/main" id="{2DC3A156-4BE0-49F9-AD0F-07400A9CEB96}"/>
                </a:ext>
              </a:extLst>
            </p:cNvPr>
            <p:cNvPicPr>
              <a:picLocks noChangeAspect="1"/>
            </p:cNvPicPr>
            <p:nvPr/>
          </p:nvPicPr>
          <p:blipFill>
            <a:blip r:embed="rId5"/>
            <a:stretch>
              <a:fillRect/>
            </a:stretch>
          </p:blipFill>
          <p:spPr>
            <a:xfrm>
              <a:off x="3694024" y="1775223"/>
              <a:ext cx="2445308" cy="1936438"/>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A2DFA2A8-55D9-44A2-AD5D-5A9FB191F230}"/>
                </a:ext>
              </a:extLst>
            </p:cNvPr>
            <p:cNvSpPr txBox="1"/>
            <p:nvPr/>
          </p:nvSpPr>
          <p:spPr>
            <a:xfrm>
              <a:off x="5089488" y="3938639"/>
              <a:ext cx="4070685" cy="369332"/>
            </a:xfrm>
            <a:prstGeom prst="rect">
              <a:avLst/>
            </a:prstGeom>
            <a:solidFill>
              <a:schemeClr val="bg1"/>
            </a:solidFill>
            <a:ln w="38100">
              <a:solidFill>
                <a:srgbClr val="FF0000"/>
              </a:solidFill>
            </a:ln>
          </p:spPr>
          <p:txBody>
            <a:bodyPr wrap="square" rtlCol="0">
              <a:spAutoFit/>
            </a:bodyPr>
            <a:lstStyle/>
            <a:p>
              <a:pPr algn="ctr"/>
              <a:r>
                <a:rPr lang="en-US" dirty="0"/>
                <a:t>Explore &amp; Test Possibilities for Solutions</a:t>
              </a:r>
            </a:p>
          </p:txBody>
        </p:sp>
      </p:grpSp>
      <p:sp>
        <p:nvSpPr>
          <p:cNvPr id="12" name="TextBox 11">
            <a:extLst>
              <a:ext uri="{FF2B5EF4-FFF2-40B4-BE49-F238E27FC236}">
                <a16:creationId xmlns:a16="http://schemas.microsoft.com/office/drawing/2014/main" id="{22233DF1-AADA-486C-A75F-D2046F102574}"/>
              </a:ext>
            </a:extLst>
          </p:cNvPr>
          <p:cNvSpPr txBox="1"/>
          <p:nvPr/>
        </p:nvSpPr>
        <p:spPr>
          <a:xfrm>
            <a:off x="6379761" y="2416522"/>
            <a:ext cx="2217338" cy="646331"/>
          </a:xfrm>
          <a:prstGeom prst="rect">
            <a:avLst/>
          </a:prstGeom>
          <a:solidFill>
            <a:schemeClr val="bg1"/>
          </a:solidFill>
          <a:ln w="38100">
            <a:solidFill>
              <a:srgbClr val="FF0000"/>
            </a:solidFill>
          </a:ln>
        </p:spPr>
        <p:txBody>
          <a:bodyPr wrap="square" rtlCol="0">
            <a:spAutoFit/>
          </a:bodyPr>
          <a:lstStyle/>
          <a:p>
            <a:pPr algn="ctr"/>
            <a:r>
              <a:rPr lang="en-US" dirty="0"/>
              <a:t>Implement &amp; Enhance Solutions</a:t>
            </a:r>
          </a:p>
        </p:txBody>
      </p:sp>
      <p:grpSp>
        <p:nvGrpSpPr>
          <p:cNvPr id="18" name="Group 17">
            <a:extLst>
              <a:ext uri="{FF2B5EF4-FFF2-40B4-BE49-F238E27FC236}">
                <a16:creationId xmlns:a16="http://schemas.microsoft.com/office/drawing/2014/main" id="{AB32CB87-E167-4E13-9AC4-8D3E2FBD0DB7}"/>
              </a:ext>
            </a:extLst>
          </p:cNvPr>
          <p:cNvGrpSpPr/>
          <p:nvPr/>
        </p:nvGrpSpPr>
        <p:grpSpPr>
          <a:xfrm>
            <a:off x="1209466" y="6245993"/>
            <a:ext cx="7124281" cy="411982"/>
            <a:chOff x="1276141" y="6370655"/>
            <a:chExt cx="7124281" cy="411982"/>
          </a:xfrm>
        </p:grpSpPr>
        <p:sp>
          <p:nvSpPr>
            <p:cNvPr id="16" name="Arrow: Right 15">
              <a:extLst>
                <a:ext uri="{FF2B5EF4-FFF2-40B4-BE49-F238E27FC236}">
                  <a16:creationId xmlns:a16="http://schemas.microsoft.com/office/drawing/2014/main" id="{EF9570F8-05AB-4096-A6D5-3587ED86922F}"/>
                </a:ext>
              </a:extLst>
            </p:cNvPr>
            <p:cNvSpPr/>
            <p:nvPr/>
          </p:nvSpPr>
          <p:spPr>
            <a:xfrm>
              <a:off x="1276141" y="6370655"/>
              <a:ext cx="7124281" cy="411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8EE2A21-B36E-49D3-9919-ADB745D3C246}"/>
                </a:ext>
              </a:extLst>
            </p:cNvPr>
            <p:cNvSpPr txBox="1"/>
            <p:nvPr/>
          </p:nvSpPr>
          <p:spPr>
            <a:xfrm>
              <a:off x="3979147" y="6400800"/>
              <a:ext cx="1637882" cy="369332"/>
            </a:xfrm>
            <a:prstGeom prst="rect">
              <a:avLst/>
            </a:prstGeom>
            <a:noFill/>
          </p:spPr>
          <p:txBody>
            <a:bodyPr wrap="square" rtlCol="0">
              <a:spAutoFit/>
            </a:bodyPr>
            <a:lstStyle/>
            <a:p>
              <a:r>
                <a:rPr lang="en-US" dirty="0">
                  <a:solidFill>
                    <a:schemeClr val="bg1"/>
                  </a:solidFill>
                </a:rPr>
                <a:t>Timeline</a:t>
              </a:r>
            </a:p>
          </p:txBody>
        </p:sp>
      </p:grpSp>
      <p:sp>
        <p:nvSpPr>
          <p:cNvPr id="19" name="Date Placeholder 18">
            <a:extLst>
              <a:ext uri="{FF2B5EF4-FFF2-40B4-BE49-F238E27FC236}">
                <a16:creationId xmlns:a16="http://schemas.microsoft.com/office/drawing/2014/main" id="{DCA7368F-2C4D-47C1-AEFD-FA4B0346B394}"/>
              </a:ext>
            </a:extLst>
          </p:cNvPr>
          <p:cNvSpPr>
            <a:spLocks noGrp="1"/>
          </p:cNvSpPr>
          <p:nvPr>
            <p:ph type="dt" sz="half" idx="10"/>
          </p:nvPr>
        </p:nvSpPr>
        <p:spPr/>
        <p:txBody>
          <a:bodyPr/>
          <a:lstStyle/>
          <a:p>
            <a:r>
              <a:rPr lang="en-US"/>
              <a:t>May 22, 2019</a:t>
            </a:r>
          </a:p>
        </p:txBody>
      </p:sp>
      <p:sp>
        <p:nvSpPr>
          <p:cNvPr id="20" name="Footer Placeholder 19">
            <a:extLst>
              <a:ext uri="{FF2B5EF4-FFF2-40B4-BE49-F238E27FC236}">
                <a16:creationId xmlns:a16="http://schemas.microsoft.com/office/drawing/2014/main" id="{7A768023-ED20-4BAF-8E6C-D3C0075B1530}"/>
              </a:ext>
            </a:extLst>
          </p:cNvPr>
          <p:cNvSpPr>
            <a:spLocks noGrp="1"/>
          </p:cNvSpPr>
          <p:nvPr>
            <p:ph type="ftr" sz="quarter" idx="11"/>
          </p:nvPr>
        </p:nvSpPr>
        <p:spPr/>
        <p:txBody>
          <a:bodyPr/>
          <a:lstStyle/>
          <a:p>
            <a:r>
              <a:rPr lang="en-US"/>
              <a:t>PROPRIETRY INFORMATION - ALL HAZARDS CONSORTIUM -  SISE GIS COMMITTEE</a:t>
            </a:r>
          </a:p>
        </p:txBody>
      </p:sp>
      <p:sp>
        <p:nvSpPr>
          <p:cNvPr id="21" name="Slide Number Placeholder 20">
            <a:extLst>
              <a:ext uri="{FF2B5EF4-FFF2-40B4-BE49-F238E27FC236}">
                <a16:creationId xmlns:a16="http://schemas.microsoft.com/office/drawing/2014/main" id="{A08118BD-5745-44EF-A9FB-84219596C434}"/>
              </a:ext>
            </a:extLst>
          </p:cNvPr>
          <p:cNvSpPr>
            <a:spLocks noGrp="1"/>
          </p:cNvSpPr>
          <p:nvPr>
            <p:ph type="sldNum" sz="quarter" idx="12"/>
          </p:nvPr>
        </p:nvSpPr>
        <p:spPr/>
        <p:txBody>
          <a:bodyPr/>
          <a:lstStyle/>
          <a:p>
            <a:fld id="{3880281C-F672-4671-9DCC-F8AD2EA309D3}" type="slidenum">
              <a:rPr lang="en-US" smtClean="0"/>
              <a:t>30</a:t>
            </a:fld>
            <a:endParaRPr lang="en-US"/>
          </a:p>
        </p:txBody>
      </p:sp>
    </p:spTree>
    <p:extLst>
      <p:ext uri="{BB962C8B-B14F-4D97-AF65-F5344CB8AC3E}">
        <p14:creationId xmlns:p14="http://schemas.microsoft.com/office/powerpoint/2010/main" val="122424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E7803-971B-4860-9BA3-55CF62CB3044}"/>
              </a:ext>
            </a:extLst>
          </p:cNvPr>
          <p:cNvSpPr>
            <a:spLocks noGrp="1"/>
          </p:cNvSpPr>
          <p:nvPr>
            <p:ph type="title"/>
          </p:nvPr>
        </p:nvSpPr>
        <p:spPr>
          <a:xfrm>
            <a:off x="188777" y="-143147"/>
            <a:ext cx="7506931" cy="1325563"/>
          </a:xfrm>
        </p:spPr>
        <p:txBody>
          <a:bodyPr>
            <a:normAutofit/>
          </a:bodyPr>
          <a:lstStyle/>
          <a:p>
            <a:r>
              <a:rPr lang="en-US" sz="4000" b="1" dirty="0">
                <a:effectLst>
                  <a:outerShdw blurRad="38100" dist="38100" dir="2700000" algn="tl">
                    <a:srgbClr val="000000">
                      <a:alpha val="43137"/>
                    </a:srgbClr>
                  </a:outerShdw>
                </a:effectLst>
              </a:rPr>
              <a:t>Use Case Development Template</a:t>
            </a:r>
          </a:p>
        </p:txBody>
      </p:sp>
      <p:sp>
        <p:nvSpPr>
          <p:cNvPr id="3" name="Content Placeholder 2">
            <a:extLst>
              <a:ext uri="{FF2B5EF4-FFF2-40B4-BE49-F238E27FC236}">
                <a16:creationId xmlns:a16="http://schemas.microsoft.com/office/drawing/2014/main" id="{B45B5CBD-4C21-4D2B-8CD9-B81C6BCA0C3F}"/>
              </a:ext>
            </a:extLst>
          </p:cNvPr>
          <p:cNvSpPr>
            <a:spLocks noGrp="1"/>
          </p:cNvSpPr>
          <p:nvPr>
            <p:ph idx="1"/>
          </p:nvPr>
        </p:nvSpPr>
        <p:spPr>
          <a:xfrm>
            <a:off x="369751" y="1158364"/>
            <a:ext cx="7506931" cy="5061731"/>
          </a:xfrm>
        </p:spPr>
        <p:txBody>
          <a:bodyPr>
            <a:noAutofit/>
          </a:bodyPr>
          <a:lstStyle/>
          <a:p>
            <a:pPr marL="285750" indent="-285750"/>
            <a:r>
              <a:rPr lang="en-US" sz="2400" b="1" dirty="0"/>
              <a:t>The Problem:</a:t>
            </a:r>
            <a:endParaRPr lang="en-US" sz="1800" dirty="0"/>
          </a:p>
          <a:p>
            <a:pPr marL="285750" indent="-285750"/>
            <a:r>
              <a:rPr lang="en-US" sz="2400" b="1" dirty="0"/>
              <a:t>The Impacts:</a:t>
            </a:r>
          </a:p>
          <a:p>
            <a:pPr marL="285750" indent="-285750"/>
            <a:r>
              <a:rPr lang="en-US" sz="2400" b="1" dirty="0"/>
              <a:t>The Decision Makers / People to Engage:</a:t>
            </a:r>
          </a:p>
          <a:p>
            <a:pPr marL="285750" indent="-285750"/>
            <a:r>
              <a:rPr lang="en-US" sz="2400" b="1" dirty="0"/>
              <a:t>The Datasets &amp; Data Sources (Owners):</a:t>
            </a:r>
          </a:p>
          <a:p>
            <a:pPr marL="285750" indent="-285750"/>
            <a:r>
              <a:rPr lang="en-US" sz="2400" b="1" dirty="0"/>
              <a:t>The Data Sensitivity Needed:</a:t>
            </a:r>
          </a:p>
          <a:p>
            <a:pPr marL="285750" indent="-285750"/>
            <a:r>
              <a:rPr lang="en-US" sz="2400" b="1" dirty="0"/>
              <a:t>Possible Solutions:</a:t>
            </a:r>
          </a:p>
          <a:p>
            <a:pPr marL="742950" lvl="1" indent="-285750"/>
            <a:r>
              <a:rPr lang="en-US" sz="2000" dirty="0"/>
              <a:t>Short-term</a:t>
            </a:r>
          </a:p>
          <a:p>
            <a:pPr marL="742950" lvl="1" indent="-285750"/>
            <a:r>
              <a:rPr lang="en-US" sz="2000" dirty="0"/>
              <a:t>Mid-term</a:t>
            </a:r>
          </a:p>
          <a:p>
            <a:pPr marL="742950" lvl="1" indent="-285750"/>
            <a:r>
              <a:rPr lang="en-US" sz="2000" dirty="0"/>
              <a:t>Long-term</a:t>
            </a:r>
          </a:p>
          <a:p>
            <a:pPr marL="285750" indent="-285750"/>
            <a:r>
              <a:rPr lang="en-US" sz="2400" b="1" dirty="0"/>
              <a:t>The Data Users &amp; Facilitators:</a:t>
            </a:r>
          </a:p>
        </p:txBody>
      </p:sp>
      <p:sp>
        <p:nvSpPr>
          <p:cNvPr id="4" name="Date Placeholder 3">
            <a:extLst>
              <a:ext uri="{FF2B5EF4-FFF2-40B4-BE49-F238E27FC236}">
                <a16:creationId xmlns:a16="http://schemas.microsoft.com/office/drawing/2014/main" id="{DDFB2028-D2AC-4161-8466-8AA866C580E6}"/>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4D8B4C18-B44F-4157-91D8-953282052F61}"/>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39FDC93E-B363-4ED7-AA03-AC58D30E1A80}"/>
              </a:ext>
            </a:extLst>
          </p:cNvPr>
          <p:cNvSpPr>
            <a:spLocks noGrp="1"/>
          </p:cNvSpPr>
          <p:nvPr>
            <p:ph type="sldNum" sz="quarter" idx="12"/>
          </p:nvPr>
        </p:nvSpPr>
        <p:spPr/>
        <p:txBody>
          <a:bodyPr/>
          <a:lstStyle/>
          <a:p>
            <a:fld id="{82A91265-CC9C-4248-B6A1-F551EE530367}" type="slidenum">
              <a:rPr lang="en-US" smtClean="0"/>
              <a:pPr/>
              <a:t>31</a:t>
            </a:fld>
            <a:endParaRPr lang="en-US"/>
          </a:p>
        </p:txBody>
      </p:sp>
      <p:pic>
        <p:nvPicPr>
          <p:cNvPr id="7" name="Picture 6">
            <a:extLst>
              <a:ext uri="{FF2B5EF4-FFF2-40B4-BE49-F238E27FC236}">
                <a16:creationId xmlns:a16="http://schemas.microsoft.com/office/drawing/2014/main" id="{C30F3082-A127-4093-ABEF-FC1A0F88E544}"/>
              </a:ext>
            </a:extLst>
          </p:cNvPr>
          <p:cNvPicPr>
            <a:picLocks noChangeAspect="1"/>
          </p:cNvPicPr>
          <p:nvPr/>
        </p:nvPicPr>
        <p:blipFill>
          <a:blip r:embed="rId2"/>
          <a:stretch>
            <a:fillRect/>
          </a:stretch>
        </p:blipFill>
        <p:spPr>
          <a:xfrm rot="574952">
            <a:off x="5848350" y="3186112"/>
            <a:ext cx="2838450" cy="18764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14697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F68C-2CD1-41F2-9272-999D83CAA9F4}"/>
              </a:ext>
            </a:extLst>
          </p:cNvPr>
          <p:cNvSpPr>
            <a:spLocks noGrp="1"/>
          </p:cNvSpPr>
          <p:nvPr>
            <p:ph type="title"/>
          </p:nvPr>
        </p:nvSpPr>
        <p:spPr>
          <a:xfrm>
            <a:off x="568359" y="0"/>
            <a:ext cx="7886700" cy="1325563"/>
          </a:xfrm>
        </p:spPr>
        <p:txBody>
          <a:bodyPr/>
          <a:lstStyle/>
          <a:p>
            <a:r>
              <a:rPr lang="en-US" b="1" dirty="0"/>
              <a:t>Problem Statement</a:t>
            </a:r>
          </a:p>
        </p:txBody>
      </p:sp>
      <p:sp>
        <p:nvSpPr>
          <p:cNvPr id="3" name="Content Placeholder 2">
            <a:extLst>
              <a:ext uri="{FF2B5EF4-FFF2-40B4-BE49-F238E27FC236}">
                <a16:creationId xmlns:a16="http://schemas.microsoft.com/office/drawing/2014/main" id="{B238FADB-BA51-4839-AC8A-065901813E17}"/>
              </a:ext>
            </a:extLst>
          </p:cNvPr>
          <p:cNvSpPr>
            <a:spLocks noGrp="1"/>
          </p:cNvSpPr>
          <p:nvPr>
            <p:ph idx="1"/>
          </p:nvPr>
        </p:nvSpPr>
        <p:spPr>
          <a:xfrm>
            <a:off x="311811" y="1098900"/>
            <a:ext cx="8508339" cy="4351338"/>
          </a:xfrm>
        </p:spPr>
        <p:txBody>
          <a:bodyPr>
            <a:noAutofit/>
          </a:bodyPr>
          <a:lstStyle/>
          <a:p>
            <a:pPr marL="457200" lvl="1" indent="0">
              <a:buNone/>
            </a:pPr>
            <a:endParaRPr lang="en-US" dirty="0"/>
          </a:p>
          <a:p>
            <a:pPr marL="457200" lvl="1" indent="0" algn="ctr">
              <a:buNone/>
            </a:pPr>
            <a:r>
              <a:rPr lang="en-US" sz="2800" dirty="0">
                <a:solidFill>
                  <a:srgbClr val="FF0000"/>
                </a:solidFill>
              </a:rPr>
              <a:t>During regional, multi-state disasters, transportation power distribution and communications infrastructure is damaged to varying degrees. </a:t>
            </a:r>
          </a:p>
          <a:p>
            <a:pPr marL="457200" lvl="1" indent="0" algn="ctr">
              <a:buNone/>
            </a:pPr>
            <a:r>
              <a:rPr lang="en-US" sz="2800" dirty="0">
                <a:solidFill>
                  <a:srgbClr val="FF0000"/>
                </a:solidFill>
              </a:rPr>
              <a:t>Private sector’s response and restoration efforts are delayed due to not knowing the extent of the damage to these infrastructures at the state/local levels. </a:t>
            </a:r>
          </a:p>
          <a:p>
            <a:pPr marL="457200" lvl="1" indent="0" algn="ctr">
              <a:buNone/>
            </a:pPr>
            <a:r>
              <a:rPr lang="en-US" sz="2800" b="1" dirty="0">
                <a:solidFill>
                  <a:srgbClr val="FF0000"/>
                </a:solidFill>
                <a:effectLst>
                  <a:outerShdw blurRad="38100" dist="38100" dir="2700000" algn="tl">
                    <a:srgbClr val="000000">
                      <a:alpha val="43137"/>
                    </a:srgbClr>
                  </a:outerShdw>
                </a:effectLst>
              </a:rPr>
              <a:t>Access to reliable, more organized damage assessment data “faster” </a:t>
            </a:r>
            <a:r>
              <a:rPr lang="en-US" sz="2800" dirty="0">
                <a:solidFill>
                  <a:srgbClr val="FF0000"/>
                </a:solidFill>
              </a:rPr>
              <a:t>is vital to restoration efforts in government and industry.</a:t>
            </a:r>
          </a:p>
          <a:p>
            <a:endParaRPr lang="en-US" sz="2000" dirty="0"/>
          </a:p>
        </p:txBody>
      </p:sp>
      <p:sp>
        <p:nvSpPr>
          <p:cNvPr id="4" name="Date Placeholder 3">
            <a:extLst>
              <a:ext uri="{FF2B5EF4-FFF2-40B4-BE49-F238E27FC236}">
                <a16:creationId xmlns:a16="http://schemas.microsoft.com/office/drawing/2014/main" id="{C076AB63-6B50-4047-8288-5B16EE5303C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F683DCDE-2B04-4653-BD8E-F324F20CC6A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8D59F0F0-D72F-4976-BE05-B4CB12783A8F}"/>
              </a:ext>
            </a:extLst>
          </p:cNvPr>
          <p:cNvSpPr>
            <a:spLocks noGrp="1"/>
          </p:cNvSpPr>
          <p:nvPr>
            <p:ph type="sldNum" sz="quarter" idx="12"/>
          </p:nvPr>
        </p:nvSpPr>
        <p:spPr/>
        <p:txBody>
          <a:bodyPr/>
          <a:lstStyle/>
          <a:p>
            <a:fld id="{3880281C-F672-4671-9DCC-F8AD2EA309D3}" type="slidenum">
              <a:rPr lang="en-US" smtClean="0"/>
              <a:t>32</a:t>
            </a:fld>
            <a:endParaRPr lang="en-US"/>
          </a:p>
        </p:txBody>
      </p:sp>
      <p:sp>
        <p:nvSpPr>
          <p:cNvPr id="8" name="TextBox 7">
            <a:extLst>
              <a:ext uri="{FF2B5EF4-FFF2-40B4-BE49-F238E27FC236}">
                <a16:creationId xmlns:a16="http://schemas.microsoft.com/office/drawing/2014/main" id="{A1858F2C-8453-4FF2-8F64-CBDE1D30A7B4}"/>
              </a:ext>
            </a:extLst>
          </p:cNvPr>
          <p:cNvSpPr txBox="1"/>
          <p:nvPr/>
        </p:nvSpPr>
        <p:spPr>
          <a:xfrm>
            <a:off x="174810" y="5903258"/>
            <a:ext cx="804903" cy="369332"/>
          </a:xfrm>
          <a:prstGeom prst="rect">
            <a:avLst/>
          </a:prstGeom>
          <a:noFill/>
        </p:spPr>
        <p:txBody>
          <a:bodyPr wrap="square" rtlCol="0">
            <a:spAutoFit/>
          </a:bodyPr>
          <a:lstStyle/>
          <a:p>
            <a:pPr algn="ctr"/>
            <a:r>
              <a:rPr lang="en-US" b="1" dirty="0"/>
              <a:t>S2Q3</a:t>
            </a:r>
          </a:p>
        </p:txBody>
      </p:sp>
      <p:pic>
        <p:nvPicPr>
          <p:cNvPr id="10" name="Picture 9">
            <a:extLst>
              <a:ext uri="{FF2B5EF4-FFF2-40B4-BE49-F238E27FC236}">
                <a16:creationId xmlns:a16="http://schemas.microsoft.com/office/drawing/2014/main" id="{530AC9C5-D65B-47E2-9EE1-BC19E84174D9}"/>
              </a:ext>
            </a:extLst>
          </p:cNvPr>
          <p:cNvPicPr>
            <a:picLocks noChangeAspect="1"/>
          </p:cNvPicPr>
          <p:nvPr/>
        </p:nvPicPr>
        <p:blipFill>
          <a:blip r:embed="rId2"/>
          <a:stretch>
            <a:fillRect/>
          </a:stretch>
        </p:blipFill>
        <p:spPr>
          <a:xfrm rot="574952">
            <a:off x="6970666" y="5449530"/>
            <a:ext cx="1614995" cy="10676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2617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F68C-2CD1-41F2-9272-999D83CAA9F4}"/>
              </a:ext>
            </a:extLst>
          </p:cNvPr>
          <p:cNvSpPr>
            <a:spLocks noGrp="1"/>
          </p:cNvSpPr>
          <p:nvPr>
            <p:ph type="title"/>
          </p:nvPr>
        </p:nvSpPr>
        <p:spPr>
          <a:xfrm>
            <a:off x="568359" y="0"/>
            <a:ext cx="7886700" cy="1325563"/>
          </a:xfrm>
        </p:spPr>
        <p:txBody>
          <a:bodyPr/>
          <a:lstStyle/>
          <a:p>
            <a:r>
              <a:rPr lang="en-US" b="1" dirty="0"/>
              <a:t>Impact Statement</a:t>
            </a:r>
          </a:p>
        </p:txBody>
      </p:sp>
      <p:sp>
        <p:nvSpPr>
          <p:cNvPr id="3" name="Content Placeholder 2">
            <a:extLst>
              <a:ext uri="{FF2B5EF4-FFF2-40B4-BE49-F238E27FC236}">
                <a16:creationId xmlns:a16="http://schemas.microsoft.com/office/drawing/2014/main" id="{B238FADB-BA51-4839-AC8A-065901813E17}"/>
              </a:ext>
            </a:extLst>
          </p:cNvPr>
          <p:cNvSpPr>
            <a:spLocks noGrp="1"/>
          </p:cNvSpPr>
          <p:nvPr>
            <p:ph idx="1"/>
          </p:nvPr>
        </p:nvSpPr>
        <p:spPr>
          <a:xfrm>
            <a:off x="235611" y="946500"/>
            <a:ext cx="8508339" cy="4351338"/>
          </a:xfrm>
        </p:spPr>
        <p:txBody>
          <a:bodyPr>
            <a:noAutofit/>
          </a:bodyPr>
          <a:lstStyle/>
          <a:p>
            <a:pPr marL="457200" lvl="1" indent="0">
              <a:buNone/>
            </a:pPr>
            <a:endParaRPr lang="en-US" dirty="0"/>
          </a:p>
          <a:p>
            <a:pPr marL="457200" lvl="1" indent="0" algn="ctr">
              <a:buNone/>
            </a:pPr>
            <a:r>
              <a:rPr lang="en-US" sz="2800" dirty="0">
                <a:solidFill>
                  <a:srgbClr val="FF0000"/>
                </a:solidFill>
              </a:rPr>
              <a:t>When a community’s critical infrastructure is disrupted, transportation routes close, power is out, communications are down, fuel is scarce and supply lines are disrupted.</a:t>
            </a:r>
          </a:p>
          <a:p>
            <a:pPr marL="457200" lvl="1" indent="0" algn="ctr">
              <a:buNone/>
            </a:pPr>
            <a:endParaRPr lang="en-US" sz="2800" dirty="0">
              <a:solidFill>
                <a:srgbClr val="FF0000"/>
              </a:solidFill>
            </a:endParaRPr>
          </a:p>
          <a:p>
            <a:pPr marL="457200" lvl="1" indent="0" algn="ctr">
              <a:buNone/>
            </a:pPr>
            <a:r>
              <a:rPr lang="en-US" sz="2800" dirty="0">
                <a:solidFill>
                  <a:srgbClr val="FF0000"/>
                </a:solidFill>
              </a:rPr>
              <a:t>Lives are at risk, and communities and businesses go dark causing economies to stop. </a:t>
            </a:r>
          </a:p>
          <a:p>
            <a:pPr marL="457200" lvl="1" indent="0" algn="ctr">
              <a:buNone/>
            </a:pPr>
            <a:endParaRPr lang="en-US" sz="2800" dirty="0">
              <a:solidFill>
                <a:srgbClr val="FF0000"/>
              </a:solidFill>
            </a:endParaRPr>
          </a:p>
          <a:p>
            <a:pPr marL="457200" lvl="1" indent="0" algn="ctr">
              <a:buNone/>
            </a:pPr>
            <a:r>
              <a:rPr lang="en-US" sz="2800" dirty="0">
                <a:solidFill>
                  <a:srgbClr val="FF0000"/>
                </a:solidFill>
              </a:rPr>
              <a:t>Industry and government must coordinate many time to reduce overall risk and promote recovery.</a:t>
            </a:r>
          </a:p>
          <a:p>
            <a:pPr marL="457200" lvl="1" indent="0" algn="ctr">
              <a:buNone/>
            </a:pPr>
            <a:endParaRPr lang="en-US" sz="2800" dirty="0">
              <a:solidFill>
                <a:srgbClr val="FF0000"/>
              </a:solidFill>
            </a:endParaRPr>
          </a:p>
          <a:p>
            <a:endParaRPr lang="en-US" sz="2000" dirty="0"/>
          </a:p>
        </p:txBody>
      </p:sp>
      <p:sp>
        <p:nvSpPr>
          <p:cNvPr id="4" name="Date Placeholder 3">
            <a:extLst>
              <a:ext uri="{FF2B5EF4-FFF2-40B4-BE49-F238E27FC236}">
                <a16:creationId xmlns:a16="http://schemas.microsoft.com/office/drawing/2014/main" id="{C076AB63-6B50-4047-8288-5B16EE5303C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F683DCDE-2B04-4653-BD8E-F324F20CC6A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8D59F0F0-D72F-4976-BE05-B4CB12783A8F}"/>
              </a:ext>
            </a:extLst>
          </p:cNvPr>
          <p:cNvSpPr>
            <a:spLocks noGrp="1"/>
          </p:cNvSpPr>
          <p:nvPr>
            <p:ph type="sldNum" sz="quarter" idx="12"/>
          </p:nvPr>
        </p:nvSpPr>
        <p:spPr/>
        <p:txBody>
          <a:bodyPr/>
          <a:lstStyle/>
          <a:p>
            <a:fld id="{3880281C-F672-4671-9DCC-F8AD2EA309D3}" type="slidenum">
              <a:rPr lang="en-US" smtClean="0"/>
              <a:t>33</a:t>
            </a:fld>
            <a:endParaRPr lang="en-US"/>
          </a:p>
        </p:txBody>
      </p:sp>
      <p:sp>
        <p:nvSpPr>
          <p:cNvPr id="8" name="TextBox 7">
            <a:extLst>
              <a:ext uri="{FF2B5EF4-FFF2-40B4-BE49-F238E27FC236}">
                <a16:creationId xmlns:a16="http://schemas.microsoft.com/office/drawing/2014/main" id="{A1858F2C-8453-4FF2-8F64-CBDE1D30A7B4}"/>
              </a:ext>
            </a:extLst>
          </p:cNvPr>
          <p:cNvSpPr txBox="1"/>
          <p:nvPr/>
        </p:nvSpPr>
        <p:spPr>
          <a:xfrm>
            <a:off x="174810" y="5903258"/>
            <a:ext cx="804903" cy="369332"/>
          </a:xfrm>
          <a:prstGeom prst="rect">
            <a:avLst/>
          </a:prstGeom>
          <a:noFill/>
        </p:spPr>
        <p:txBody>
          <a:bodyPr wrap="square" rtlCol="0">
            <a:spAutoFit/>
          </a:bodyPr>
          <a:lstStyle/>
          <a:p>
            <a:pPr algn="ctr"/>
            <a:r>
              <a:rPr lang="en-US" b="1" dirty="0"/>
              <a:t>S2Q3</a:t>
            </a:r>
          </a:p>
        </p:txBody>
      </p:sp>
      <p:pic>
        <p:nvPicPr>
          <p:cNvPr id="10" name="Picture 9">
            <a:extLst>
              <a:ext uri="{FF2B5EF4-FFF2-40B4-BE49-F238E27FC236}">
                <a16:creationId xmlns:a16="http://schemas.microsoft.com/office/drawing/2014/main" id="{530AC9C5-D65B-47E2-9EE1-BC19E84174D9}"/>
              </a:ext>
            </a:extLst>
          </p:cNvPr>
          <p:cNvPicPr>
            <a:picLocks noChangeAspect="1"/>
          </p:cNvPicPr>
          <p:nvPr/>
        </p:nvPicPr>
        <p:blipFill>
          <a:blip r:embed="rId2"/>
          <a:stretch>
            <a:fillRect/>
          </a:stretch>
        </p:blipFill>
        <p:spPr>
          <a:xfrm rot="574952">
            <a:off x="7104016" y="5592405"/>
            <a:ext cx="1614995" cy="10676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2459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F68C-2CD1-41F2-9272-999D83CAA9F4}"/>
              </a:ext>
            </a:extLst>
          </p:cNvPr>
          <p:cNvSpPr>
            <a:spLocks noGrp="1"/>
          </p:cNvSpPr>
          <p:nvPr>
            <p:ph type="title"/>
          </p:nvPr>
        </p:nvSpPr>
        <p:spPr>
          <a:xfrm>
            <a:off x="273084" y="0"/>
            <a:ext cx="7886700" cy="1325563"/>
          </a:xfrm>
        </p:spPr>
        <p:txBody>
          <a:bodyPr/>
          <a:lstStyle/>
          <a:p>
            <a:r>
              <a:rPr lang="en-US" b="1" dirty="0"/>
              <a:t>Decision Makers/People to Engage</a:t>
            </a:r>
          </a:p>
        </p:txBody>
      </p:sp>
      <p:sp>
        <p:nvSpPr>
          <p:cNvPr id="3" name="Content Placeholder 2">
            <a:extLst>
              <a:ext uri="{FF2B5EF4-FFF2-40B4-BE49-F238E27FC236}">
                <a16:creationId xmlns:a16="http://schemas.microsoft.com/office/drawing/2014/main" id="{B238FADB-BA51-4839-AC8A-065901813E17}"/>
              </a:ext>
            </a:extLst>
          </p:cNvPr>
          <p:cNvSpPr>
            <a:spLocks noGrp="1"/>
          </p:cNvSpPr>
          <p:nvPr>
            <p:ph idx="1"/>
          </p:nvPr>
        </p:nvSpPr>
        <p:spPr>
          <a:xfrm>
            <a:off x="245136" y="1098900"/>
            <a:ext cx="8508339" cy="4351338"/>
          </a:xfrm>
        </p:spPr>
        <p:txBody>
          <a:bodyPr>
            <a:noAutofit/>
          </a:bodyPr>
          <a:lstStyle/>
          <a:p>
            <a:pPr marL="457200" lvl="1" indent="0">
              <a:buNone/>
            </a:pPr>
            <a:endParaRPr lang="en-US" dirty="0"/>
          </a:p>
          <a:p>
            <a:pPr lvl="2"/>
            <a:r>
              <a:rPr lang="en-US" sz="2800" b="1" dirty="0">
                <a:solidFill>
                  <a:srgbClr val="FF0000"/>
                </a:solidFill>
              </a:rPr>
              <a:t>Government?</a:t>
            </a:r>
          </a:p>
          <a:p>
            <a:pPr lvl="2"/>
            <a:endParaRPr lang="en-US" sz="2800" b="1" dirty="0">
              <a:solidFill>
                <a:srgbClr val="FF0000"/>
              </a:solidFill>
            </a:endParaRPr>
          </a:p>
          <a:p>
            <a:pPr lvl="2"/>
            <a:r>
              <a:rPr lang="en-US" sz="2800" b="1" dirty="0">
                <a:solidFill>
                  <a:srgbClr val="FF0000"/>
                </a:solidFill>
              </a:rPr>
              <a:t>Industry?</a:t>
            </a:r>
          </a:p>
          <a:p>
            <a:pPr lvl="2"/>
            <a:endParaRPr lang="en-US" sz="2800" b="1" dirty="0">
              <a:solidFill>
                <a:srgbClr val="FF0000"/>
              </a:solidFill>
            </a:endParaRPr>
          </a:p>
          <a:p>
            <a:pPr lvl="2"/>
            <a:r>
              <a:rPr lang="en-US" sz="2800" b="1" dirty="0">
                <a:solidFill>
                  <a:srgbClr val="FF0000"/>
                </a:solidFill>
              </a:rPr>
              <a:t>Other?</a:t>
            </a:r>
          </a:p>
        </p:txBody>
      </p:sp>
      <p:sp>
        <p:nvSpPr>
          <p:cNvPr id="4" name="Date Placeholder 3">
            <a:extLst>
              <a:ext uri="{FF2B5EF4-FFF2-40B4-BE49-F238E27FC236}">
                <a16:creationId xmlns:a16="http://schemas.microsoft.com/office/drawing/2014/main" id="{C076AB63-6B50-4047-8288-5B16EE5303C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F683DCDE-2B04-4653-BD8E-F324F20CC6A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8D59F0F0-D72F-4976-BE05-B4CB12783A8F}"/>
              </a:ext>
            </a:extLst>
          </p:cNvPr>
          <p:cNvSpPr>
            <a:spLocks noGrp="1"/>
          </p:cNvSpPr>
          <p:nvPr>
            <p:ph type="sldNum" sz="quarter" idx="12"/>
          </p:nvPr>
        </p:nvSpPr>
        <p:spPr/>
        <p:txBody>
          <a:bodyPr/>
          <a:lstStyle/>
          <a:p>
            <a:fld id="{3880281C-F672-4671-9DCC-F8AD2EA309D3}" type="slidenum">
              <a:rPr lang="en-US" smtClean="0"/>
              <a:t>34</a:t>
            </a:fld>
            <a:endParaRPr lang="en-US"/>
          </a:p>
        </p:txBody>
      </p:sp>
      <p:sp>
        <p:nvSpPr>
          <p:cNvPr id="8" name="TextBox 7">
            <a:extLst>
              <a:ext uri="{FF2B5EF4-FFF2-40B4-BE49-F238E27FC236}">
                <a16:creationId xmlns:a16="http://schemas.microsoft.com/office/drawing/2014/main" id="{A1858F2C-8453-4FF2-8F64-CBDE1D30A7B4}"/>
              </a:ext>
            </a:extLst>
          </p:cNvPr>
          <p:cNvSpPr txBox="1"/>
          <p:nvPr/>
        </p:nvSpPr>
        <p:spPr>
          <a:xfrm>
            <a:off x="174810" y="5903258"/>
            <a:ext cx="804903" cy="369332"/>
          </a:xfrm>
          <a:prstGeom prst="rect">
            <a:avLst/>
          </a:prstGeom>
          <a:noFill/>
        </p:spPr>
        <p:txBody>
          <a:bodyPr wrap="square" rtlCol="0">
            <a:spAutoFit/>
          </a:bodyPr>
          <a:lstStyle/>
          <a:p>
            <a:pPr algn="ctr"/>
            <a:r>
              <a:rPr lang="en-US" b="1" dirty="0"/>
              <a:t>S2Q3</a:t>
            </a:r>
          </a:p>
        </p:txBody>
      </p:sp>
      <p:pic>
        <p:nvPicPr>
          <p:cNvPr id="10" name="Picture 9">
            <a:extLst>
              <a:ext uri="{FF2B5EF4-FFF2-40B4-BE49-F238E27FC236}">
                <a16:creationId xmlns:a16="http://schemas.microsoft.com/office/drawing/2014/main" id="{530AC9C5-D65B-47E2-9EE1-BC19E84174D9}"/>
              </a:ext>
            </a:extLst>
          </p:cNvPr>
          <p:cNvPicPr>
            <a:picLocks noChangeAspect="1"/>
          </p:cNvPicPr>
          <p:nvPr/>
        </p:nvPicPr>
        <p:blipFill>
          <a:blip r:embed="rId2"/>
          <a:stretch>
            <a:fillRect/>
          </a:stretch>
        </p:blipFill>
        <p:spPr>
          <a:xfrm rot="574952">
            <a:off x="7104016" y="5592405"/>
            <a:ext cx="1614995" cy="10676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78954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F68C-2CD1-41F2-9272-999D83CAA9F4}"/>
              </a:ext>
            </a:extLst>
          </p:cNvPr>
          <p:cNvSpPr>
            <a:spLocks noGrp="1"/>
          </p:cNvSpPr>
          <p:nvPr>
            <p:ph type="title"/>
          </p:nvPr>
        </p:nvSpPr>
        <p:spPr>
          <a:xfrm>
            <a:off x="273084" y="0"/>
            <a:ext cx="7886700" cy="1325563"/>
          </a:xfrm>
        </p:spPr>
        <p:txBody>
          <a:bodyPr/>
          <a:lstStyle/>
          <a:p>
            <a:pPr marL="285750" indent="-285750"/>
            <a:r>
              <a:rPr lang="en-US" b="1" dirty="0"/>
              <a:t>Datasets &amp; Data Sources (Owners)</a:t>
            </a:r>
          </a:p>
        </p:txBody>
      </p:sp>
      <p:sp>
        <p:nvSpPr>
          <p:cNvPr id="3" name="Content Placeholder 2">
            <a:extLst>
              <a:ext uri="{FF2B5EF4-FFF2-40B4-BE49-F238E27FC236}">
                <a16:creationId xmlns:a16="http://schemas.microsoft.com/office/drawing/2014/main" id="{B238FADB-BA51-4839-AC8A-065901813E17}"/>
              </a:ext>
            </a:extLst>
          </p:cNvPr>
          <p:cNvSpPr>
            <a:spLocks noGrp="1"/>
          </p:cNvSpPr>
          <p:nvPr>
            <p:ph idx="1"/>
          </p:nvPr>
        </p:nvSpPr>
        <p:spPr>
          <a:xfrm>
            <a:off x="245136" y="1098900"/>
            <a:ext cx="8508339" cy="4351338"/>
          </a:xfrm>
        </p:spPr>
        <p:txBody>
          <a:bodyPr>
            <a:noAutofit/>
          </a:bodyPr>
          <a:lstStyle/>
          <a:p>
            <a:pPr marL="457200" lvl="1" indent="0">
              <a:buNone/>
            </a:pPr>
            <a:endParaRPr lang="en-US" dirty="0"/>
          </a:p>
          <a:p>
            <a:pPr lvl="2"/>
            <a:r>
              <a:rPr lang="en-US" sz="2800" b="1" dirty="0">
                <a:solidFill>
                  <a:srgbClr val="FF0000"/>
                </a:solidFill>
              </a:rPr>
              <a:t>Government?</a:t>
            </a:r>
          </a:p>
          <a:p>
            <a:pPr lvl="2"/>
            <a:endParaRPr lang="en-US" sz="2800" b="1" dirty="0">
              <a:solidFill>
                <a:srgbClr val="FF0000"/>
              </a:solidFill>
            </a:endParaRPr>
          </a:p>
          <a:p>
            <a:pPr lvl="2"/>
            <a:r>
              <a:rPr lang="en-US" sz="2800" b="1" dirty="0">
                <a:solidFill>
                  <a:srgbClr val="FF0000"/>
                </a:solidFill>
              </a:rPr>
              <a:t>Industry?</a:t>
            </a:r>
          </a:p>
          <a:p>
            <a:pPr lvl="2"/>
            <a:endParaRPr lang="en-US" sz="2800" b="1" dirty="0">
              <a:solidFill>
                <a:srgbClr val="FF0000"/>
              </a:solidFill>
            </a:endParaRPr>
          </a:p>
          <a:p>
            <a:pPr lvl="2"/>
            <a:r>
              <a:rPr lang="en-US" sz="2800" b="1" dirty="0">
                <a:solidFill>
                  <a:srgbClr val="FF0000"/>
                </a:solidFill>
              </a:rPr>
              <a:t>Other?</a:t>
            </a:r>
          </a:p>
        </p:txBody>
      </p:sp>
      <p:sp>
        <p:nvSpPr>
          <p:cNvPr id="4" name="Date Placeholder 3">
            <a:extLst>
              <a:ext uri="{FF2B5EF4-FFF2-40B4-BE49-F238E27FC236}">
                <a16:creationId xmlns:a16="http://schemas.microsoft.com/office/drawing/2014/main" id="{C076AB63-6B50-4047-8288-5B16EE5303C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F683DCDE-2B04-4653-BD8E-F324F20CC6A8}"/>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8D59F0F0-D72F-4976-BE05-B4CB12783A8F}"/>
              </a:ext>
            </a:extLst>
          </p:cNvPr>
          <p:cNvSpPr>
            <a:spLocks noGrp="1"/>
          </p:cNvSpPr>
          <p:nvPr>
            <p:ph type="sldNum" sz="quarter" idx="12"/>
          </p:nvPr>
        </p:nvSpPr>
        <p:spPr/>
        <p:txBody>
          <a:bodyPr/>
          <a:lstStyle/>
          <a:p>
            <a:fld id="{3880281C-F672-4671-9DCC-F8AD2EA309D3}" type="slidenum">
              <a:rPr lang="en-US" smtClean="0"/>
              <a:t>35</a:t>
            </a:fld>
            <a:endParaRPr lang="en-US"/>
          </a:p>
        </p:txBody>
      </p:sp>
      <p:sp>
        <p:nvSpPr>
          <p:cNvPr id="8" name="TextBox 7">
            <a:extLst>
              <a:ext uri="{FF2B5EF4-FFF2-40B4-BE49-F238E27FC236}">
                <a16:creationId xmlns:a16="http://schemas.microsoft.com/office/drawing/2014/main" id="{A1858F2C-8453-4FF2-8F64-CBDE1D30A7B4}"/>
              </a:ext>
            </a:extLst>
          </p:cNvPr>
          <p:cNvSpPr txBox="1"/>
          <p:nvPr/>
        </p:nvSpPr>
        <p:spPr>
          <a:xfrm>
            <a:off x="174810" y="5903258"/>
            <a:ext cx="804903" cy="369332"/>
          </a:xfrm>
          <a:prstGeom prst="rect">
            <a:avLst/>
          </a:prstGeom>
          <a:noFill/>
        </p:spPr>
        <p:txBody>
          <a:bodyPr wrap="square" rtlCol="0">
            <a:spAutoFit/>
          </a:bodyPr>
          <a:lstStyle/>
          <a:p>
            <a:pPr algn="ctr"/>
            <a:r>
              <a:rPr lang="en-US" b="1" dirty="0"/>
              <a:t>S2Q3</a:t>
            </a:r>
          </a:p>
        </p:txBody>
      </p:sp>
      <p:pic>
        <p:nvPicPr>
          <p:cNvPr id="10" name="Picture 9">
            <a:extLst>
              <a:ext uri="{FF2B5EF4-FFF2-40B4-BE49-F238E27FC236}">
                <a16:creationId xmlns:a16="http://schemas.microsoft.com/office/drawing/2014/main" id="{530AC9C5-D65B-47E2-9EE1-BC19E84174D9}"/>
              </a:ext>
            </a:extLst>
          </p:cNvPr>
          <p:cNvPicPr>
            <a:picLocks noChangeAspect="1"/>
          </p:cNvPicPr>
          <p:nvPr/>
        </p:nvPicPr>
        <p:blipFill>
          <a:blip r:embed="rId2"/>
          <a:stretch>
            <a:fillRect/>
          </a:stretch>
        </p:blipFill>
        <p:spPr>
          <a:xfrm rot="574952">
            <a:off x="7104016" y="5592405"/>
            <a:ext cx="1614995" cy="10676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36572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D247-406E-4644-9C52-CC7DC059B057}"/>
              </a:ext>
            </a:extLst>
          </p:cNvPr>
          <p:cNvSpPr>
            <a:spLocks noGrp="1"/>
          </p:cNvSpPr>
          <p:nvPr>
            <p:ph type="title"/>
          </p:nvPr>
        </p:nvSpPr>
        <p:spPr>
          <a:xfrm>
            <a:off x="122594" y="123825"/>
            <a:ext cx="7506931" cy="1325563"/>
          </a:xfrm>
        </p:spPr>
        <p:txBody>
          <a:bodyPr/>
          <a:lstStyle/>
          <a:p>
            <a:r>
              <a:rPr lang="en-US" b="1" dirty="0">
                <a:effectLst>
                  <a:outerShdw blurRad="38100" dist="38100" dir="2700000" algn="tl">
                    <a:srgbClr val="000000">
                      <a:alpha val="43137"/>
                    </a:srgbClr>
                  </a:outerShdw>
                </a:effectLst>
              </a:rPr>
              <a:t>Datasets &amp; Sources for</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Damage Assessments</a:t>
            </a:r>
            <a:endParaRPr lang="en-US" dirty="0"/>
          </a:p>
        </p:txBody>
      </p:sp>
      <p:sp>
        <p:nvSpPr>
          <p:cNvPr id="4" name="Date Placeholder 3">
            <a:extLst>
              <a:ext uri="{FF2B5EF4-FFF2-40B4-BE49-F238E27FC236}">
                <a16:creationId xmlns:a16="http://schemas.microsoft.com/office/drawing/2014/main" id="{39E42D39-B162-42A8-9FF5-3AA57E0FEBA5}"/>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16CC7329-E780-45D8-A05B-8CC8D9C09D22}"/>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58B6D1D8-75AB-4A13-AB4A-9A17ED3F9BB8}"/>
              </a:ext>
            </a:extLst>
          </p:cNvPr>
          <p:cNvSpPr>
            <a:spLocks noGrp="1"/>
          </p:cNvSpPr>
          <p:nvPr>
            <p:ph type="sldNum" sz="quarter" idx="12"/>
          </p:nvPr>
        </p:nvSpPr>
        <p:spPr/>
        <p:txBody>
          <a:bodyPr/>
          <a:lstStyle/>
          <a:p>
            <a:fld id="{82A91265-CC9C-4248-B6A1-F551EE530367}" type="slidenum">
              <a:rPr lang="en-US" smtClean="0"/>
              <a:pPr/>
              <a:t>36</a:t>
            </a:fld>
            <a:endParaRPr lang="en-US"/>
          </a:p>
        </p:txBody>
      </p:sp>
      <p:pic>
        <p:nvPicPr>
          <p:cNvPr id="7" name="Picture 6">
            <a:extLst>
              <a:ext uri="{FF2B5EF4-FFF2-40B4-BE49-F238E27FC236}">
                <a16:creationId xmlns:a16="http://schemas.microsoft.com/office/drawing/2014/main" id="{433B1979-3096-4404-B5DE-EB113B1156CB}"/>
              </a:ext>
            </a:extLst>
          </p:cNvPr>
          <p:cNvPicPr>
            <a:picLocks noChangeAspect="1"/>
          </p:cNvPicPr>
          <p:nvPr/>
        </p:nvPicPr>
        <p:blipFill>
          <a:blip r:embed="rId2"/>
          <a:stretch>
            <a:fillRect/>
          </a:stretch>
        </p:blipFill>
        <p:spPr>
          <a:xfrm>
            <a:off x="1110600" y="1460930"/>
            <a:ext cx="6918976" cy="52065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30996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F481-D433-48C6-89CF-A3549B277907}"/>
              </a:ext>
            </a:extLst>
          </p:cNvPr>
          <p:cNvSpPr>
            <a:spLocks noGrp="1"/>
          </p:cNvSpPr>
          <p:nvPr>
            <p:ph type="title"/>
          </p:nvPr>
        </p:nvSpPr>
        <p:spPr>
          <a:xfrm>
            <a:off x="131109" y="0"/>
            <a:ext cx="7886700" cy="1325563"/>
          </a:xfrm>
        </p:spPr>
        <p:txBody>
          <a:bodyPr/>
          <a:lstStyle/>
          <a:p>
            <a:r>
              <a:rPr lang="en-US" b="1" dirty="0"/>
              <a:t>Datasets &amp; Data Sources (Owners)</a:t>
            </a:r>
            <a:endParaRPr lang="en-US"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29DE224F-08C5-4ACF-A703-3314B43FD0F5}"/>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D6D399A9-4B0E-46E6-A952-0A78EEFBBA23}"/>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12473977-5C20-4DE3-9F0F-3EF4827D57D8}"/>
              </a:ext>
            </a:extLst>
          </p:cNvPr>
          <p:cNvSpPr>
            <a:spLocks noGrp="1"/>
          </p:cNvSpPr>
          <p:nvPr>
            <p:ph type="sldNum" sz="quarter" idx="12"/>
          </p:nvPr>
        </p:nvSpPr>
        <p:spPr/>
        <p:txBody>
          <a:bodyPr/>
          <a:lstStyle/>
          <a:p>
            <a:fld id="{3880281C-F672-4671-9DCC-F8AD2EA309D3}" type="slidenum">
              <a:rPr lang="en-US" smtClean="0"/>
              <a:t>37</a:t>
            </a:fld>
            <a:endParaRPr lang="en-US"/>
          </a:p>
        </p:txBody>
      </p:sp>
      <p:sp>
        <p:nvSpPr>
          <p:cNvPr id="8" name="TextBox 7">
            <a:extLst>
              <a:ext uri="{FF2B5EF4-FFF2-40B4-BE49-F238E27FC236}">
                <a16:creationId xmlns:a16="http://schemas.microsoft.com/office/drawing/2014/main" id="{AE2575B7-5845-4BF2-9431-B8F106FC3E33}"/>
              </a:ext>
            </a:extLst>
          </p:cNvPr>
          <p:cNvSpPr txBox="1"/>
          <p:nvPr/>
        </p:nvSpPr>
        <p:spPr>
          <a:xfrm>
            <a:off x="564776" y="4168587"/>
            <a:ext cx="1775012" cy="1200329"/>
          </a:xfrm>
          <a:prstGeom prst="rect">
            <a:avLst/>
          </a:prstGeom>
          <a:noFill/>
        </p:spPr>
        <p:txBody>
          <a:bodyPr wrap="square" rtlCol="0">
            <a:spAutoFit/>
          </a:bodyPr>
          <a:lstStyle/>
          <a:p>
            <a:pPr algn="ctr"/>
            <a:r>
              <a:rPr lang="en-US" dirty="0"/>
              <a:t>Data Sensors, Monitoring Systems or Equipment</a:t>
            </a:r>
          </a:p>
        </p:txBody>
      </p:sp>
      <p:sp>
        <p:nvSpPr>
          <p:cNvPr id="9" name="TextBox 8">
            <a:extLst>
              <a:ext uri="{FF2B5EF4-FFF2-40B4-BE49-F238E27FC236}">
                <a16:creationId xmlns:a16="http://schemas.microsoft.com/office/drawing/2014/main" id="{40839205-589D-4FF0-B613-507B3B7AD27D}"/>
              </a:ext>
            </a:extLst>
          </p:cNvPr>
          <p:cNvSpPr txBox="1"/>
          <p:nvPr/>
        </p:nvSpPr>
        <p:spPr>
          <a:xfrm>
            <a:off x="2528046" y="4168587"/>
            <a:ext cx="1842247" cy="1477328"/>
          </a:xfrm>
          <a:prstGeom prst="rect">
            <a:avLst/>
          </a:prstGeom>
          <a:noFill/>
        </p:spPr>
        <p:txBody>
          <a:bodyPr wrap="square" rtlCol="0">
            <a:spAutoFit/>
          </a:bodyPr>
          <a:lstStyle/>
          <a:p>
            <a:pPr algn="ctr"/>
            <a:r>
              <a:rPr lang="en-US" dirty="0"/>
              <a:t>Owners of Sensors, Systems, Connections, IP Addresses or Equipment</a:t>
            </a:r>
          </a:p>
        </p:txBody>
      </p:sp>
      <p:sp>
        <p:nvSpPr>
          <p:cNvPr id="12" name="Oval 11">
            <a:extLst>
              <a:ext uri="{FF2B5EF4-FFF2-40B4-BE49-F238E27FC236}">
                <a16:creationId xmlns:a16="http://schemas.microsoft.com/office/drawing/2014/main" id="{F695A912-4D26-4BA2-ADD8-6C1F5D8AA20A}"/>
              </a:ext>
            </a:extLst>
          </p:cNvPr>
          <p:cNvSpPr/>
          <p:nvPr/>
        </p:nvSpPr>
        <p:spPr>
          <a:xfrm>
            <a:off x="4661646" y="2716307"/>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2BEF8A-6C69-4396-9F72-BD9D8891D96A}"/>
              </a:ext>
            </a:extLst>
          </p:cNvPr>
          <p:cNvSpPr txBox="1"/>
          <p:nvPr/>
        </p:nvSpPr>
        <p:spPr>
          <a:xfrm>
            <a:off x="4486834" y="4168587"/>
            <a:ext cx="1842247" cy="1200329"/>
          </a:xfrm>
          <a:prstGeom prst="rect">
            <a:avLst/>
          </a:prstGeom>
          <a:noFill/>
        </p:spPr>
        <p:txBody>
          <a:bodyPr wrap="square" rtlCol="0">
            <a:spAutoFit/>
          </a:bodyPr>
          <a:lstStyle/>
          <a:p>
            <a:pPr algn="ctr"/>
            <a:r>
              <a:rPr lang="en-US" dirty="0"/>
              <a:t>Aggregators, Brokers &amp;  Facilitators of Data</a:t>
            </a:r>
          </a:p>
        </p:txBody>
      </p:sp>
      <p:sp>
        <p:nvSpPr>
          <p:cNvPr id="15" name="Oval 14">
            <a:extLst>
              <a:ext uri="{FF2B5EF4-FFF2-40B4-BE49-F238E27FC236}">
                <a16:creationId xmlns:a16="http://schemas.microsoft.com/office/drawing/2014/main" id="{F744161B-31B9-485C-9797-DEB7B3E8ACA9}"/>
              </a:ext>
            </a:extLst>
          </p:cNvPr>
          <p:cNvSpPr/>
          <p:nvPr/>
        </p:nvSpPr>
        <p:spPr>
          <a:xfrm>
            <a:off x="6629399" y="2716307"/>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6CEBE01-E65F-4E6A-84E5-8FF4E9602A04}"/>
              </a:ext>
            </a:extLst>
          </p:cNvPr>
          <p:cNvSpPr txBox="1"/>
          <p:nvPr/>
        </p:nvSpPr>
        <p:spPr>
          <a:xfrm>
            <a:off x="6427693" y="4182034"/>
            <a:ext cx="1842247" cy="646331"/>
          </a:xfrm>
          <a:prstGeom prst="rect">
            <a:avLst/>
          </a:prstGeom>
          <a:noFill/>
        </p:spPr>
        <p:txBody>
          <a:bodyPr wrap="square" rtlCol="0">
            <a:spAutoFit/>
          </a:bodyPr>
          <a:lstStyle/>
          <a:p>
            <a:pPr algn="ctr"/>
            <a:r>
              <a:rPr lang="en-US" dirty="0"/>
              <a:t>Data Users, Consumers</a:t>
            </a:r>
          </a:p>
        </p:txBody>
      </p:sp>
      <p:sp>
        <p:nvSpPr>
          <p:cNvPr id="17" name="Arrow: Right 16">
            <a:extLst>
              <a:ext uri="{FF2B5EF4-FFF2-40B4-BE49-F238E27FC236}">
                <a16:creationId xmlns:a16="http://schemas.microsoft.com/office/drawing/2014/main" id="{D9F3ABB7-59F1-4EE4-A784-AB65DB60C620}"/>
              </a:ext>
            </a:extLst>
          </p:cNvPr>
          <p:cNvSpPr/>
          <p:nvPr/>
        </p:nvSpPr>
        <p:spPr>
          <a:xfrm>
            <a:off x="1156447" y="2097741"/>
            <a:ext cx="7019364" cy="4303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9942E06-0CD9-4BF5-BEF7-CF5D03971E9F}"/>
              </a:ext>
            </a:extLst>
          </p:cNvPr>
          <p:cNvGrpSpPr/>
          <p:nvPr/>
        </p:nvGrpSpPr>
        <p:grpSpPr>
          <a:xfrm>
            <a:off x="874058" y="2716307"/>
            <a:ext cx="3231777" cy="779931"/>
            <a:chOff x="1035423" y="2985248"/>
            <a:chExt cx="3231777" cy="779931"/>
          </a:xfrm>
        </p:grpSpPr>
        <p:sp>
          <p:nvSpPr>
            <p:cNvPr id="7" name="Oval 6">
              <a:extLst>
                <a:ext uri="{FF2B5EF4-FFF2-40B4-BE49-F238E27FC236}">
                  <a16:creationId xmlns:a16="http://schemas.microsoft.com/office/drawing/2014/main" id="{151607AB-2C61-4755-A92F-EEE41F169FD8}"/>
                </a:ext>
              </a:extLst>
            </p:cNvPr>
            <p:cNvSpPr/>
            <p:nvPr/>
          </p:nvSpPr>
          <p:spPr>
            <a:xfrm>
              <a:off x="1035423" y="2985248"/>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5BB0020-D98D-48D0-BA5C-45CDA621E51A}"/>
                </a:ext>
              </a:extLst>
            </p:cNvPr>
            <p:cNvSpPr/>
            <p:nvPr/>
          </p:nvSpPr>
          <p:spPr>
            <a:xfrm>
              <a:off x="2922494" y="2985248"/>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817916EF-094F-4000-BC3B-C396D1B67591}"/>
                </a:ext>
              </a:extLst>
            </p:cNvPr>
            <p:cNvCxnSpPr>
              <a:stCxn id="7" idx="6"/>
              <a:endCxn id="10" idx="2"/>
            </p:cNvCxnSpPr>
            <p:nvPr/>
          </p:nvCxnSpPr>
          <p:spPr>
            <a:xfrm>
              <a:off x="2380129" y="3375214"/>
              <a:ext cx="542365"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14BE10C3-2AAE-4B6D-B43A-A9B1CB24FE1E}"/>
              </a:ext>
            </a:extLst>
          </p:cNvPr>
          <p:cNvCxnSpPr>
            <a:stCxn id="10" idx="6"/>
            <a:endCxn id="12" idx="2"/>
          </p:cNvCxnSpPr>
          <p:nvPr/>
        </p:nvCxnSpPr>
        <p:spPr>
          <a:xfrm>
            <a:off x="4105835" y="3106273"/>
            <a:ext cx="55581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7E0D4E-1C7A-43E9-804B-DB3982AD4482}"/>
              </a:ext>
            </a:extLst>
          </p:cNvPr>
          <p:cNvCxnSpPr>
            <a:stCxn id="12" idx="6"/>
            <a:endCxn id="15" idx="2"/>
          </p:cNvCxnSpPr>
          <p:nvPr/>
        </p:nvCxnSpPr>
        <p:spPr>
          <a:xfrm>
            <a:off x="6006352" y="3106273"/>
            <a:ext cx="623047"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EE34C78-402F-44B3-9635-AF5103A8CEFD}"/>
              </a:ext>
            </a:extLst>
          </p:cNvPr>
          <p:cNvGrpSpPr/>
          <p:nvPr/>
        </p:nvGrpSpPr>
        <p:grpSpPr>
          <a:xfrm>
            <a:off x="1026458" y="2868707"/>
            <a:ext cx="3231777" cy="779931"/>
            <a:chOff x="1035423" y="2985248"/>
            <a:chExt cx="3231777" cy="779931"/>
          </a:xfrm>
        </p:grpSpPr>
        <p:sp>
          <p:nvSpPr>
            <p:cNvPr id="26" name="Oval 25">
              <a:extLst>
                <a:ext uri="{FF2B5EF4-FFF2-40B4-BE49-F238E27FC236}">
                  <a16:creationId xmlns:a16="http://schemas.microsoft.com/office/drawing/2014/main" id="{90F27E0E-AC44-405E-9F2D-385475BFAB12}"/>
                </a:ext>
              </a:extLst>
            </p:cNvPr>
            <p:cNvSpPr/>
            <p:nvPr/>
          </p:nvSpPr>
          <p:spPr>
            <a:xfrm>
              <a:off x="1035423" y="2985248"/>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904369-397C-4F64-8F7D-AC0DF6024C68}"/>
                </a:ext>
              </a:extLst>
            </p:cNvPr>
            <p:cNvSpPr/>
            <p:nvPr/>
          </p:nvSpPr>
          <p:spPr>
            <a:xfrm>
              <a:off x="2922494" y="2985248"/>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1E62689E-9C5A-4E8E-BD98-CAD33CAE18C3}"/>
                </a:ext>
              </a:extLst>
            </p:cNvPr>
            <p:cNvCxnSpPr>
              <a:stCxn id="26" idx="6"/>
              <a:endCxn id="27" idx="2"/>
            </p:cNvCxnSpPr>
            <p:nvPr/>
          </p:nvCxnSpPr>
          <p:spPr>
            <a:xfrm>
              <a:off x="2380129" y="3375214"/>
              <a:ext cx="54236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8E121BBA-CBC1-4817-8994-2DEBB087ECBB}"/>
              </a:ext>
            </a:extLst>
          </p:cNvPr>
          <p:cNvGrpSpPr/>
          <p:nvPr/>
        </p:nvGrpSpPr>
        <p:grpSpPr>
          <a:xfrm>
            <a:off x="1178858" y="3021107"/>
            <a:ext cx="3231777" cy="779931"/>
            <a:chOff x="1035423" y="2985248"/>
            <a:chExt cx="3231777" cy="779931"/>
          </a:xfrm>
        </p:grpSpPr>
        <p:sp>
          <p:nvSpPr>
            <p:cNvPr id="30" name="Oval 29">
              <a:extLst>
                <a:ext uri="{FF2B5EF4-FFF2-40B4-BE49-F238E27FC236}">
                  <a16:creationId xmlns:a16="http://schemas.microsoft.com/office/drawing/2014/main" id="{062712F4-A0E9-424E-B336-BB940917BC85}"/>
                </a:ext>
              </a:extLst>
            </p:cNvPr>
            <p:cNvSpPr/>
            <p:nvPr/>
          </p:nvSpPr>
          <p:spPr>
            <a:xfrm>
              <a:off x="1035423" y="2985248"/>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C4E1840-812D-4276-BEFB-D28B993F874C}"/>
                </a:ext>
              </a:extLst>
            </p:cNvPr>
            <p:cNvSpPr/>
            <p:nvPr/>
          </p:nvSpPr>
          <p:spPr>
            <a:xfrm>
              <a:off x="2922494" y="2985248"/>
              <a:ext cx="1344706" cy="77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FC1D6A35-4C6A-44E5-A9AC-E87063233D48}"/>
                </a:ext>
              </a:extLst>
            </p:cNvPr>
            <p:cNvCxnSpPr>
              <a:stCxn id="30" idx="6"/>
              <a:endCxn id="31" idx="2"/>
            </p:cNvCxnSpPr>
            <p:nvPr/>
          </p:nvCxnSpPr>
          <p:spPr>
            <a:xfrm>
              <a:off x="2380129" y="3375214"/>
              <a:ext cx="542365"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76B06688-6BFF-4297-8EE3-9DB740FA62A8}"/>
              </a:ext>
            </a:extLst>
          </p:cNvPr>
          <p:cNvCxnSpPr>
            <a:stCxn id="10" idx="7"/>
            <a:endCxn id="12" idx="2"/>
          </p:cNvCxnSpPr>
          <p:nvPr/>
        </p:nvCxnSpPr>
        <p:spPr>
          <a:xfrm>
            <a:off x="3908907" y="2830525"/>
            <a:ext cx="752739" cy="275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1566EA-F60E-43D3-9103-1B76B4623394}"/>
              </a:ext>
            </a:extLst>
          </p:cNvPr>
          <p:cNvCxnSpPr>
            <a:stCxn id="31" idx="6"/>
            <a:endCxn id="12" idx="2"/>
          </p:cNvCxnSpPr>
          <p:nvPr/>
        </p:nvCxnSpPr>
        <p:spPr>
          <a:xfrm flipV="1">
            <a:off x="4410635" y="3106273"/>
            <a:ext cx="251011"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F998C0C-1311-463A-B6A9-FE3EF127A71E}"/>
              </a:ext>
            </a:extLst>
          </p:cNvPr>
          <p:cNvSpPr txBox="1"/>
          <p:nvPr/>
        </p:nvSpPr>
        <p:spPr>
          <a:xfrm>
            <a:off x="887506" y="1559860"/>
            <a:ext cx="1196789" cy="646331"/>
          </a:xfrm>
          <a:prstGeom prst="rect">
            <a:avLst/>
          </a:prstGeom>
          <a:noFill/>
        </p:spPr>
        <p:txBody>
          <a:bodyPr wrap="square" rtlCol="0">
            <a:spAutoFit/>
          </a:bodyPr>
          <a:lstStyle/>
          <a:p>
            <a:pPr algn="ctr"/>
            <a:r>
              <a:rPr lang="en-US" dirty="0"/>
              <a:t>Origin of Data</a:t>
            </a:r>
          </a:p>
        </p:txBody>
      </p:sp>
      <p:sp>
        <p:nvSpPr>
          <p:cNvPr id="38" name="TextBox 37">
            <a:extLst>
              <a:ext uri="{FF2B5EF4-FFF2-40B4-BE49-F238E27FC236}">
                <a16:creationId xmlns:a16="http://schemas.microsoft.com/office/drawing/2014/main" id="{CD09B97C-B6ED-4C5F-A494-17C141A0EBB5}"/>
              </a:ext>
            </a:extLst>
          </p:cNvPr>
          <p:cNvSpPr txBox="1"/>
          <p:nvPr/>
        </p:nvSpPr>
        <p:spPr>
          <a:xfrm>
            <a:off x="6660776" y="1510554"/>
            <a:ext cx="1461247" cy="646331"/>
          </a:xfrm>
          <a:prstGeom prst="rect">
            <a:avLst/>
          </a:prstGeom>
          <a:noFill/>
        </p:spPr>
        <p:txBody>
          <a:bodyPr wrap="square" rtlCol="0">
            <a:spAutoFit/>
          </a:bodyPr>
          <a:lstStyle/>
          <a:p>
            <a:pPr algn="ctr"/>
            <a:r>
              <a:rPr lang="en-US" dirty="0"/>
              <a:t>Consumption of Data</a:t>
            </a:r>
          </a:p>
        </p:txBody>
      </p:sp>
      <p:sp>
        <p:nvSpPr>
          <p:cNvPr id="39" name="TextBox 38">
            <a:extLst>
              <a:ext uri="{FF2B5EF4-FFF2-40B4-BE49-F238E27FC236}">
                <a16:creationId xmlns:a16="http://schemas.microsoft.com/office/drawing/2014/main" id="{B173D28A-EE4A-4117-92A0-A7269FE84895}"/>
              </a:ext>
            </a:extLst>
          </p:cNvPr>
          <p:cNvSpPr txBox="1"/>
          <p:nvPr/>
        </p:nvSpPr>
        <p:spPr>
          <a:xfrm>
            <a:off x="255492" y="5903258"/>
            <a:ext cx="770965" cy="369332"/>
          </a:xfrm>
          <a:prstGeom prst="rect">
            <a:avLst/>
          </a:prstGeom>
          <a:noFill/>
        </p:spPr>
        <p:txBody>
          <a:bodyPr wrap="square" rtlCol="0">
            <a:spAutoFit/>
          </a:bodyPr>
          <a:lstStyle/>
          <a:p>
            <a:pPr algn="ctr"/>
            <a:r>
              <a:rPr lang="en-US" b="1" dirty="0"/>
              <a:t>S2Q5</a:t>
            </a:r>
          </a:p>
        </p:txBody>
      </p:sp>
      <p:sp>
        <p:nvSpPr>
          <p:cNvPr id="3" name="TextBox 2">
            <a:extLst>
              <a:ext uri="{FF2B5EF4-FFF2-40B4-BE49-F238E27FC236}">
                <a16:creationId xmlns:a16="http://schemas.microsoft.com/office/drawing/2014/main" id="{27873790-4E38-4050-AFF3-F6833B939118}"/>
              </a:ext>
            </a:extLst>
          </p:cNvPr>
          <p:cNvSpPr txBox="1"/>
          <p:nvPr/>
        </p:nvSpPr>
        <p:spPr>
          <a:xfrm>
            <a:off x="981075" y="3190875"/>
            <a:ext cx="1571625" cy="369332"/>
          </a:xfrm>
          <a:prstGeom prst="rect">
            <a:avLst/>
          </a:prstGeom>
          <a:noFill/>
        </p:spPr>
        <p:txBody>
          <a:bodyPr wrap="square" rtlCol="0">
            <a:spAutoFit/>
          </a:bodyPr>
          <a:lstStyle/>
          <a:p>
            <a:pPr algn="ctr"/>
            <a:r>
              <a:rPr lang="en-US" dirty="0">
                <a:solidFill>
                  <a:schemeClr val="bg1"/>
                </a:solidFill>
              </a:rPr>
              <a:t>DATASETS</a:t>
            </a:r>
          </a:p>
        </p:txBody>
      </p:sp>
      <p:sp>
        <p:nvSpPr>
          <p:cNvPr id="33" name="TextBox 32">
            <a:extLst>
              <a:ext uri="{FF2B5EF4-FFF2-40B4-BE49-F238E27FC236}">
                <a16:creationId xmlns:a16="http://schemas.microsoft.com/office/drawing/2014/main" id="{5E8DBF3A-2AA5-42E6-A645-A85A8974C283}"/>
              </a:ext>
            </a:extLst>
          </p:cNvPr>
          <p:cNvSpPr txBox="1"/>
          <p:nvPr/>
        </p:nvSpPr>
        <p:spPr>
          <a:xfrm>
            <a:off x="2924175" y="3076575"/>
            <a:ext cx="1571625" cy="646331"/>
          </a:xfrm>
          <a:prstGeom prst="rect">
            <a:avLst/>
          </a:prstGeom>
          <a:noFill/>
        </p:spPr>
        <p:txBody>
          <a:bodyPr wrap="square" rtlCol="0">
            <a:spAutoFit/>
          </a:bodyPr>
          <a:lstStyle/>
          <a:p>
            <a:pPr algn="ctr"/>
            <a:r>
              <a:rPr lang="en-US" dirty="0">
                <a:solidFill>
                  <a:schemeClr val="bg1"/>
                </a:solidFill>
              </a:rPr>
              <a:t>DATA</a:t>
            </a:r>
          </a:p>
          <a:p>
            <a:pPr algn="ctr"/>
            <a:r>
              <a:rPr lang="en-US" dirty="0">
                <a:solidFill>
                  <a:schemeClr val="bg1"/>
                </a:solidFill>
              </a:rPr>
              <a:t>OWNERS</a:t>
            </a:r>
          </a:p>
        </p:txBody>
      </p:sp>
      <p:sp>
        <p:nvSpPr>
          <p:cNvPr id="35" name="TextBox 34">
            <a:extLst>
              <a:ext uri="{FF2B5EF4-FFF2-40B4-BE49-F238E27FC236}">
                <a16:creationId xmlns:a16="http://schemas.microsoft.com/office/drawing/2014/main" id="{1EB3FE9B-DA4D-4F32-8607-BA166C4EA9A1}"/>
              </a:ext>
            </a:extLst>
          </p:cNvPr>
          <p:cNvSpPr txBox="1"/>
          <p:nvPr/>
        </p:nvSpPr>
        <p:spPr>
          <a:xfrm>
            <a:off x="4562475" y="2895600"/>
            <a:ext cx="1571625" cy="369332"/>
          </a:xfrm>
          <a:prstGeom prst="rect">
            <a:avLst/>
          </a:prstGeom>
          <a:noFill/>
        </p:spPr>
        <p:txBody>
          <a:bodyPr wrap="square" rtlCol="0">
            <a:spAutoFit/>
          </a:bodyPr>
          <a:lstStyle/>
          <a:p>
            <a:pPr algn="ctr"/>
            <a:r>
              <a:rPr lang="en-US" dirty="0">
                <a:solidFill>
                  <a:schemeClr val="bg1"/>
                </a:solidFill>
              </a:rPr>
              <a:t>FACILITATORS</a:t>
            </a:r>
          </a:p>
        </p:txBody>
      </p:sp>
      <p:sp>
        <p:nvSpPr>
          <p:cNvPr id="40" name="TextBox 39">
            <a:extLst>
              <a:ext uri="{FF2B5EF4-FFF2-40B4-BE49-F238E27FC236}">
                <a16:creationId xmlns:a16="http://schemas.microsoft.com/office/drawing/2014/main" id="{FCC63164-3A08-4F1E-A116-A6CDEFB64D4B}"/>
              </a:ext>
            </a:extLst>
          </p:cNvPr>
          <p:cNvSpPr txBox="1"/>
          <p:nvPr/>
        </p:nvSpPr>
        <p:spPr>
          <a:xfrm>
            <a:off x="6524625" y="2895600"/>
            <a:ext cx="1571625" cy="369332"/>
          </a:xfrm>
          <a:prstGeom prst="rect">
            <a:avLst/>
          </a:prstGeom>
          <a:noFill/>
        </p:spPr>
        <p:txBody>
          <a:bodyPr wrap="square" rtlCol="0">
            <a:spAutoFit/>
          </a:bodyPr>
          <a:lstStyle/>
          <a:p>
            <a:pPr algn="ctr"/>
            <a:r>
              <a:rPr lang="en-US" dirty="0">
                <a:solidFill>
                  <a:schemeClr val="bg1"/>
                </a:solidFill>
              </a:rPr>
              <a:t>USERS</a:t>
            </a:r>
          </a:p>
        </p:txBody>
      </p:sp>
    </p:spTree>
    <p:extLst>
      <p:ext uri="{BB962C8B-B14F-4D97-AF65-F5344CB8AC3E}">
        <p14:creationId xmlns:p14="http://schemas.microsoft.com/office/powerpoint/2010/main" val="416315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F68C-2CD1-41F2-9272-999D83CAA9F4}"/>
              </a:ext>
            </a:extLst>
          </p:cNvPr>
          <p:cNvSpPr>
            <a:spLocks noGrp="1"/>
          </p:cNvSpPr>
          <p:nvPr>
            <p:ph type="title"/>
          </p:nvPr>
        </p:nvSpPr>
        <p:spPr>
          <a:xfrm>
            <a:off x="568359" y="0"/>
            <a:ext cx="7886700" cy="1325563"/>
          </a:xfrm>
        </p:spPr>
        <p:txBody>
          <a:bodyPr/>
          <a:lstStyle/>
          <a:p>
            <a:r>
              <a:rPr lang="en-US" b="1" dirty="0">
                <a:effectLst>
                  <a:outerShdw blurRad="38100" dist="38100" dir="2700000" algn="tl">
                    <a:srgbClr val="000000">
                      <a:alpha val="43137"/>
                    </a:srgbClr>
                  </a:outerShdw>
                </a:effectLst>
              </a:rPr>
              <a:t>Data Sensitivity Needed</a:t>
            </a:r>
          </a:p>
        </p:txBody>
      </p:sp>
      <p:sp>
        <p:nvSpPr>
          <p:cNvPr id="3" name="Content Placeholder 2">
            <a:extLst>
              <a:ext uri="{FF2B5EF4-FFF2-40B4-BE49-F238E27FC236}">
                <a16:creationId xmlns:a16="http://schemas.microsoft.com/office/drawing/2014/main" id="{B238FADB-BA51-4839-AC8A-065901813E17}"/>
              </a:ext>
            </a:extLst>
          </p:cNvPr>
          <p:cNvSpPr>
            <a:spLocks noGrp="1"/>
          </p:cNvSpPr>
          <p:nvPr>
            <p:ph idx="1"/>
          </p:nvPr>
        </p:nvSpPr>
        <p:spPr>
          <a:xfrm>
            <a:off x="307101" y="1182531"/>
            <a:ext cx="8083271" cy="4351338"/>
          </a:xfrm>
        </p:spPr>
        <p:txBody>
          <a:bodyPr>
            <a:noAutofit/>
          </a:bodyPr>
          <a:lstStyle/>
          <a:p>
            <a:r>
              <a:rPr lang="en-US" sz="3200" dirty="0"/>
              <a:t>How sensitive is the availability data information?  </a:t>
            </a:r>
          </a:p>
          <a:p>
            <a:pPr lvl="2"/>
            <a:endParaRPr lang="en-US" dirty="0"/>
          </a:p>
          <a:p>
            <a:pPr lvl="2"/>
            <a:endParaRPr lang="en-US" dirty="0"/>
          </a:p>
          <a:p>
            <a:pPr marL="914400" lvl="2" indent="0" algn="ctr">
              <a:buNone/>
            </a:pPr>
            <a:r>
              <a:rPr lang="en-US" sz="3200" b="1" i="1" dirty="0">
                <a:solidFill>
                  <a:srgbClr val="FF0000"/>
                </a:solidFill>
              </a:rPr>
              <a:t>Operational Use only for this use case, competitively/legally sensitive at times</a:t>
            </a:r>
          </a:p>
          <a:p>
            <a:endParaRPr lang="en-US" sz="3600" dirty="0"/>
          </a:p>
          <a:p>
            <a:pPr lvl="1"/>
            <a:endParaRPr lang="en-US" sz="3600" dirty="0"/>
          </a:p>
        </p:txBody>
      </p:sp>
      <p:sp>
        <p:nvSpPr>
          <p:cNvPr id="6" name="Date Placeholder 5">
            <a:extLst>
              <a:ext uri="{FF2B5EF4-FFF2-40B4-BE49-F238E27FC236}">
                <a16:creationId xmlns:a16="http://schemas.microsoft.com/office/drawing/2014/main" id="{C83E0FD9-3F95-4532-A46E-4B4E50EF8292}"/>
              </a:ext>
            </a:extLst>
          </p:cNvPr>
          <p:cNvSpPr>
            <a:spLocks noGrp="1"/>
          </p:cNvSpPr>
          <p:nvPr>
            <p:ph type="dt" sz="half" idx="10"/>
          </p:nvPr>
        </p:nvSpPr>
        <p:spPr/>
        <p:txBody>
          <a:bodyPr/>
          <a:lstStyle/>
          <a:p>
            <a:r>
              <a:rPr lang="en-US"/>
              <a:t>May 22, 2019</a:t>
            </a:r>
          </a:p>
        </p:txBody>
      </p:sp>
      <p:sp>
        <p:nvSpPr>
          <p:cNvPr id="7" name="Footer Placeholder 6">
            <a:extLst>
              <a:ext uri="{FF2B5EF4-FFF2-40B4-BE49-F238E27FC236}">
                <a16:creationId xmlns:a16="http://schemas.microsoft.com/office/drawing/2014/main" id="{06B91AA7-50AB-429B-8142-9FFE40F3093B}"/>
              </a:ext>
            </a:extLst>
          </p:cNvPr>
          <p:cNvSpPr>
            <a:spLocks noGrp="1"/>
          </p:cNvSpPr>
          <p:nvPr>
            <p:ph type="ftr" sz="quarter" idx="11"/>
          </p:nvPr>
        </p:nvSpPr>
        <p:spPr/>
        <p:txBody>
          <a:bodyPr/>
          <a:lstStyle/>
          <a:p>
            <a:r>
              <a:rPr lang="en-US"/>
              <a:t>PROPRIETRY INFORMATION - ALL HAZARDS CONSORTIUM -  SISE GIS COMMITTEE</a:t>
            </a:r>
          </a:p>
        </p:txBody>
      </p:sp>
      <p:sp>
        <p:nvSpPr>
          <p:cNvPr id="8" name="Slide Number Placeholder 7">
            <a:extLst>
              <a:ext uri="{FF2B5EF4-FFF2-40B4-BE49-F238E27FC236}">
                <a16:creationId xmlns:a16="http://schemas.microsoft.com/office/drawing/2014/main" id="{94F0EC3C-23C9-4211-8458-F1ECDC265A68}"/>
              </a:ext>
            </a:extLst>
          </p:cNvPr>
          <p:cNvSpPr>
            <a:spLocks noGrp="1"/>
          </p:cNvSpPr>
          <p:nvPr>
            <p:ph type="sldNum" sz="quarter" idx="12"/>
          </p:nvPr>
        </p:nvSpPr>
        <p:spPr/>
        <p:txBody>
          <a:bodyPr/>
          <a:lstStyle/>
          <a:p>
            <a:fld id="{3880281C-F672-4671-9DCC-F8AD2EA309D3}" type="slidenum">
              <a:rPr lang="en-US" smtClean="0"/>
              <a:t>38</a:t>
            </a:fld>
            <a:endParaRPr lang="en-US"/>
          </a:p>
        </p:txBody>
      </p:sp>
      <p:sp>
        <p:nvSpPr>
          <p:cNvPr id="9" name="TextBox 8">
            <a:extLst>
              <a:ext uri="{FF2B5EF4-FFF2-40B4-BE49-F238E27FC236}">
                <a16:creationId xmlns:a16="http://schemas.microsoft.com/office/drawing/2014/main" id="{E7C37599-D102-4A39-9EDE-4C2B70CC9ACD}"/>
              </a:ext>
            </a:extLst>
          </p:cNvPr>
          <p:cNvSpPr txBox="1"/>
          <p:nvPr/>
        </p:nvSpPr>
        <p:spPr>
          <a:xfrm>
            <a:off x="174811" y="5903258"/>
            <a:ext cx="848446" cy="369332"/>
          </a:xfrm>
          <a:prstGeom prst="rect">
            <a:avLst/>
          </a:prstGeom>
          <a:noFill/>
        </p:spPr>
        <p:txBody>
          <a:bodyPr wrap="square" rtlCol="0">
            <a:spAutoFit/>
          </a:bodyPr>
          <a:lstStyle/>
          <a:p>
            <a:pPr algn="ctr"/>
            <a:r>
              <a:rPr lang="en-US" b="1" dirty="0"/>
              <a:t>S2Q11</a:t>
            </a:r>
          </a:p>
        </p:txBody>
      </p:sp>
    </p:spTree>
    <p:extLst>
      <p:ext uri="{BB962C8B-B14F-4D97-AF65-F5344CB8AC3E}">
        <p14:creationId xmlns:p14="http://schemas.microsoft.com/office/powerpoint/2010/main" val="222987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F68C-2CD1-41F2-9272-999D83CAA9F4}"/>
              </a:ext>
            </a:extLst>
          </p:cNvPr>
          <p:cNvSpPr>
            <a:spLocks noGrp="1"/>
          </p:cNvSpPr>
          <p:nvPr>
            <p:ph type="title"/>
          </p:nvPr>
        </p:nvSpPr>
        <p:spPr>
          <a:xfrm>
            <a:off x="206409" y="0"/>
            <a:ext cx="7886700" cy="1325563"/>
          </a:xfrm>
        </p:spPr>
        <p:txBody>
          <a:bodyPr/>
          <a:lstStyle/>
          <a:p>
            <a:r>
              <a:rPr lang="en-US" b="1" dirty="0">
                <a:effectLst>
                  <a:outerShdw blurRad="38100" dist="38100" dir="2700000" algn="tl">
                    <a:srgbClr val="000000">
                      <a:alpha val="43137"/>
                    </a:srgbClr>
                  </a:outerShdw>
                </a:effectLst>
              </a:rPr>
              <a:t>Possible Solutions</a:t>
            </a:r>
          </a:p>
        </p:txBody>
      </p:sp>
      <p:sp>
        <p:nvSpPr>
          <p:cNvPr id="3" name="Content Placeholder 2">
            <a:extLst>
              <a:ext uri="{FF2B5EF4-FFF2-40B4-BE49-F238E27FC236}">
                <a16:creationId xmlns:a16="http://schemas.microsoft.com/office/drawing/2014/main" id="{B238FADB-BA51-4839-AC8A-065901813E17}"/>
              </a:ext>
            </a:extLst>
          </p:cNvPr>
          <p:cNvSpPr>
            <a:spLocks noGrp="1"/>
          </p:cNvSpPr>
          <p:nvPr>
            <p:ph idx="1"/>
          </p:nvPr>
        </p:nvSpPr>
        <p:spPr>
          <a:xfrm>
            <a:off x="307101" y="1182531"/>
            <a:ext cx="8083271" cy="4351338"/>
          </a:xfrm>
        </p:spPr>
        <p:txBody>
          <a:bodyPr>
            <a:noAutofit/>
          </a:bodyPr>
          <a:lstStyle/>
          <a:p>
            <a:r>
              <a:rPr lang="en-US" dirty="0"/>
              <a:t>Datasets – Private sector owners &amp; operators</a:t>
            </a:r>
          </a:p>
          <a:p>
            <a:r>
              <a:rPr lang="en-US" dirty="0"/>
              <a:t>Dashboards - Government, Private, Other</a:t>
            </a:r>
          </a:p>
          <a:p>
            <a:r>
              <a:rPr lang="en-US" dirty="0"/>
              <a:t>Apps/Websites - Gas Buddy</a:t>
            </a:r>
          </a:p>
          <a:p>
            <a:r>
              <a:rPr lang="en-US" dirty="0"/>
              <a:t>Communities / Network of People</a:t>
            </a:r>
          </a:p>
          <a:p>
            <a:r>
              <a:rPr lang="en-US" dirty="0"/>
              <a:t>Others?</a:t>
            </a:r>
          </a:p>
          <a:p>
            <a:pPr lvl="1"/>
            <a:endParaRPr lang="en-US" sz="3600" dirty="0"/>
          </a:p>
        </p:txBody>
      </p:sp>
      <p:pic>
        <p:nvPicPr>
          <p:cNvPr id="5" name="Picture 4">
            <a:extLst>
              <a:ext uri="{FF2B5EF4-FFF2-40B4-BE49-F238E27FC236}">
                <a16:creationId xmlns:a16="http://schemas.microsoft.com/office/drawing/2014/main" id="{3B5B8F37-F5A6-46AC-9BE3-0A2D574DD178}"/>
              </a:ext>
            </a:extLst>
          </p:cNvPr>
          <p:cNvPicPr>
            <a:picLocks noChangeAspect="1"/>
          </p:cNvPicPr>
          <p:nvPr/>
        </p:nvPicPr>
        <p:blipFill>
          <a:blip r:embed="rId2"/>
          <a:stretch>
            <a:fillRect/>
          </a:stretch>
        </p:blipFill>
        <p:spPr>
          <a:xfrm>
            <a:off x="5070959" y="4204426"/>
            <a:ext cx="3710189" cy="1499375"/>
          </a:xfrm>
          <a:prstGeom prst="rect">
            <a:avLst/>
          </a:prstGeom>
          <a:ln>
            <a:noFill/>
          </a:ln>
          <a:effectLst>
            <a:outerShdw blurRad="190500" algn="tl" rotWithShape="0">
              <a:srgbClr val="000000">
                <a:alpha val="70000"/>
              </a:srgbClr>
            </a:outerShdw>
          </a:effectLst>
        </p:spPr>
      </p:pic>
      <p:sp>
        <p:nvSpPr>
          <p:cNvPr id="6" name="Date Placeholder 5">
            <a:extLst>
              <a:ext uri="{FF2B5EF4-FFF2-40B4-BE49-F238E27FC236}">
                <a16:creationId xmlns:a16="http://schemas.microsoft.com/office/drawing/2014/main" id="{C83E0FD9-3F95-4532-A46E-4B4E50EF8292}"/>
              </a:ext>
            </a:extLst>
          </p:cNvPr>
          <p:cNvSpPr>
            <a:spLocks noGrp="1"/>
          </p:cNvSpPr>
          <p:nvPr>
            <p:ph type="dt" sz="half" idx="10"/>
          </p:nvPr>
        </p:nvSpPr>
        <p:spPr/>
        <p:txBody>
          <a:bodyPr/>
          <a:lstStyle/>
          <a:p>
            <a:r>
              <a:rPr lang="en-US"/>
              <a:t>May 22, 2019</a:t>
            </a:r>
          </a:p>
        </p:txBody>
      </p:sp>
      <p:sp>
        <p:nvSpPr>
          <p:cNvPr id="7" name="Footer Placeholder 6">
            <a:extLst>
              <a:ext uri="{FF2B5EF4-FFF2-40B4-BE49-F238E27FC236}">
                <a16:creationId xmlns:a16="http://schemas.microsoft.com/office/drawing/2014/main" id="{06B91AA7-50AB-429B-8142-9FFE40F3093B}"/>
              </a:ext>
            </a:extLst>
          </p:cNvPr>
          <p:cNvSpPr>
            <a:spLocks noGrp="1"/>
          </p:cNvSpPr>
          <p:nvPr>
            <p:ph type="ftr" sz="quarter" idx="11"/>
          </p:nvPr>
        </p:nvSpPr>
        <p:spPr/>
        <p:txBody>
          <a:bodyPr/>
          <a:lstStyle/>
          <a:p>
            <a:r>
              <a:rPr lang="en-US"/>
              <a:t>PROPRIETRY INFORMATION - ALL HAZARDS CONSORTIUM -  SISE GIS COMMITTEE</a:t>
            </a:r>
          </a:p>
        </p:txBody>
      </p:sp>
      <p:sp>
        <p:nvSpPr>
          <p:cNvPr id="8" name="Slide Number Placeholder 7">
            <a:extLst>
              <a:ext uri="{FF2B5EF4-FFF2-40B4-BE49-F238E27FC236}">
                <a16:creationId xmlns:a16="http://schemas.microsoft.com/office/drawing/2014/main" id="{94F0EC3C-23C9-4211-8458-F1ECDC265A68}"/>
              </a:ext>
            </a:extLst>
          </p:cNvPr>
          <p:cNvSpPr>
            <a:spLocks noGrp="1"/>
          </p:cNvSpPr>
          <p:nvPr>
            <p:ph type="sldNum" sz="quarter" idx="12"/>
          </p:nvPr>
        </p:nvSpPr>
        <p:spPr/>
        <p:txBody>
          <a:bodyPr/>
          <a:lstStyle/>
          <a:p>
            <a:fld id="{3880281C-F672-4671-9DCC-F8AD2EA309D3}" type="slidenum">
              <a:rPr lang="en-US" smtClean="0"/>
              <a:t>39</a:t>
            </a:fld>
            <a:endParaRPr lang="en-US"/>
          </a:p>
        </p:txBody>
      </p:sp>
      <p:sp>
        <p:nvSpPr>
          <p:cNvPr id="9" name="TextBox 8">
            <a:extLst>
              <a:ext uri="{FF2B5EF4-FFF2-40B4-BE49-F238E27FC236}">
                <a16:creationId xmlns:a16="http://schemas.microsoft.com/office/drawing/2014/main" id="{8E612FB3-DD7C-411D-A7BE-9C46BEF81765}"/>
              </a:ext>
            </a:extLst>
          </p:cNvPr>
          <p:cNvSpPr txBox="1"/>
          <p:nvPr/>
        </p:nvSpPr>
        <p:spPr>
          <a:xfrm>
            <a:off x="174810" y="5903258"/>
            <a:ext cx="881103" cy="369332"/>
          </a:xfrm>
          <a:prstGeom prst="rect">
            <a:avLst/>
          </a:prstGeom>
          <a:noFill/>
        </p:spPr>
        <p:txBody>
          <a:bodyPr wrap="square" rtlCol="0">
            <a:spAutoFit/>
          </a:bodyPr>
          <a:lstStyle/>
          <a:p>
            <a:pPr algn="ctr"/>
            <a:r>
              <a:rPr lang="en-US" b="1" dirty="0"/>
              <a:t>S2Q12</a:t>
            </a:r>
          </a:p>
        </p:txBody>
      </p:sp>
    </p:spTree>
    <p:extLst>
      <p:ext uri="{BB962C8B-B14F-4D97-AF65-F5344CB8AC3E}">
        <p14:creationId xmlns:p14="http://schemas.microsoft.com/office/powerpoint/2010/main" val="277604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7FDD-7931-4981-AADB-60C9D9121FC9}"/>
              </a:ext>
            </a:extLst>
          </p:cNvPr>
          <p:cNvSpPr>
            <a:spLocks noGrp="1"/>
          </p:cNvSpPr>
          <p:nvPr>
            <p:ph type="title"/>
          </p:nvPr>
        </p:nvSpPr>
        <p:spPr>
          <a:xfrm>
            <a:off x="377326" y="259352"/>
            <a:ext cx="7886700" cy="1325563"/>
          </a:xfrm>
        </p:spPr>
        <p:txBody>
          <a:bodyPr>
            <a:normAutofit/>
          </a:bodyPr>
          <a:lstStyle/>
          <a:p>
            <a:pPr algn="ctr" rtl="0" eaLnBrk="1" fontAlgn="t" latinLnBrk="0" hangingPunct="1"/>
            <a:r>
              <a:rPr lang="en-US" sz="4400" b="1" i="0" u="none" strike="noStrike" kern="1200" dirty="0">
                <a:solidFill>
                  <a:schemeClr val="tx1"/>
                </a:solidFill>
                <a:effectLst>
                  <a:outerShdw blurRad="38100" dist="38100" dir="2700000" algn="tl">
                    <a:srgbClr val="000000">
                      <a:alpha val="43137"/>
                    </a:srgbClr>
                  </a:outerShdw>
                </a:effectLst>
              </a:rPr>
              <a:t>Opening Remarks &amp; Welcome to Food Marketing Institute</a:t>
            </a:r>
            <a:endParaRPr lang="en-US"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534F1E9E-9A14-42DA-A1FB-12B9EC4A2E67}"/>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921C99C8-82F0-4962-B4C6-675C2E32066C}"/>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A42E08BF-385D-4BEE-96DC-FCA5D6A0CCE0}"/>
              </a:ext>
            </a:extLst>
          </p:cNvPr>
          <p:cNvSpPr>
            <a:spLocks noGrp="1"/>
          </p:cNvSpPr>
          <p:nvPr>
            <p:ph type="sldNum" sz="quarter" idx="12"/>
          </p:nvPr>
        </p:nvSpPr>
        <p:spPr/>
        <p:txBody>
          <a:bodyPr/>
          <a:lstStyle/>
          <a:p>
            <a:fld id="{3880281C-F672-4671-9DCC-F8AD2EA309D3}" type="slidenum">
              <a:rPr lang="en-US" smtClean="0"/>
              <a:t>4</a:t>
            </a:fld>
            <a:endParaRPr lang="en-US"/>
          </a:p>
        </p:txBody>
      </p:sp>
      <p:pic>
        <p:nvPicPr>
          <p:cNvPr id="7" name="Picture 6">
            <a:extLst>
              <a:ext uri="{FF2B5EF4-FFF2-40B4-BE49-F238E27FC236}">
                <a16:creationId xmlns:a16="http://schemas.microsoft.com/office/drawing/2014/main" id="{7CE421A3-DFE6-4905-9867-F0595621A488}"/>
              </a:ext>
            </a:extLst>
          </p:cNvPr>
          <p:cNvPicPr>
            <a:picLocks noChangeAspect="1"/>
          </p:cNvPicPr>
          <p:nvPr/>
        </p:nvPicPr>
        <p:blipFill>
          <a:blip r:embed="rId2"/>
          <a:stretch>
            <a:fillRect/>
          </a:stretch>
        </p:blipFill>
        <p:spPr>
          <a:xfrm>
            <a:off x="2703014" y="1866900"/>
            <a:ext cx="3235325" cy="2915958"/>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744A4AE1-A44A-4D00-96F9-01A4B818D41F}"/>
              </a:ext>
            </a:extLst>
          </p:cNvPr>
          <p:cNvSpPr txBox="1"/>
          <p:nvPr/>
        </p:nvSpPr>
        <p:spPr>
          <a:xfrm>
            <a:off x="998356" y="5831840"/>
            <a:ext cx="6644640" cy="646331"/>
          </a:xfrm>
          <a:prstGeom prst="rect">
            <a:avLst/>
          </a:prstGeom>
          <a:noFill/>
        </p:spPr>
        <p:txBody>
          <a:bodyPr wrap="square" rtlCol="0">
            <a:spAutoFit/>
          </a:bodyPr>
          <a:lstStyle/>
          <a:p>
            <a:pPr algn="ctr"/>
            <a:r>
              <a:rPr lang="en-US" dirty="0" err="1"/>
              <a:t>Linkedin</a:t>
            </a:r>
            <a:r>
              <a:rPr lang="en-US" dirty="0"/>
              <a:t>: </a:t>
            </a:r>
            <a:r>
              <a:rPr lang="en-US" dirty="0">
                <a:hlinkClick r:id="rId3"/>
              </a:rPr>
              <a:t>https://www.linkedin.com/in/debaker/</a:t>
            </a:r>
            <a:endParaRPr lang="en-US" dirty="0"/>
          </a:p>
          <a:p>
            <a:pPr algn="ctr"/>
            <a:endParaRPr lang="en-US" dirty="0"/>
          </a:p>
        </p:txBody>
      </p:sp>
      <p:pic>
        <p:nvPicPr>
          <p:cNvPr id="9" name="Picture 8" descr="A picture containing object&#10;&#10;Description automatically generated">
            <a:extLst>
              <a:ext uri="{FF2B5EF4-FFF2-40B4-BE49-F238E27FC236}">
                <a16:creationId xmlns:a16="http://schemas.microsoft.com/office/drawing/2014/main" id="{85186010-20F3-4519-9D70-12997C8B0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5326" y="4948112"/>
            <a:ext cx="1790700" cy="7668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59518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2F68C-2CD1-41F2-9272-999D83CAA9F4}"/>
              </a:ext>
            </a:extLst>
          </p:cNvPr>
          <p:cNvSpPr>
            <a:spLocks noGrp="1"/>
          </p:cNvSpPr>
          <p:nvPr>
            <p:ph type="title"/>
          </p:nvPr>
        </p:nvSpPr>
        <p:spPr>
          <a:xfrm>
            <a:off x="568359" y="0"/>
            <a:ext cx="7886700" cy="1325563"/>
          </a:xfrm>
        </p:spPr>
        <p:txBody>
          <a:bodyPr/>
          <a:lstStyle/>
          <a:p>
            <a:r>
              <a:rPr lang="en-US" b="1" dirty="0"/>
              <a:t>Data Users &amp; Facilitators</a:t>
            </a:r>
          </a:p>
        </p:txBody>
      </p:sp>
      <p:sp>
        <p:nvSpPr>
          <p:cNvPr id="3" name="Content Placeholder 2">
            <a:extLst>
              <a:ext uri="{FF2B5EF4-FFF2-40B4-BE49-F238E27FC236}">
                <a16:creationId xmlns:a16="http://schemas.microsoft.com/office/drawing/2014/main" id="{B238FADB-BA51-4839-AC8A-065901813E17}"/>
              </a:ext>
            </a:extLst>
          </p:cNvPr>
          <p:cNvSpPr>
            <a:spLocks noGrp="1"/>
          </p:cNvSpPr>
          <p:nvPr>
            <p:ph idx="1"/>
          </p:nvPr>
        </p:nvSpPr>
        <p:spPr>
          <a:xfrm>
            <a:off x="307101" y="1182531"/>
            <a:ext cx="8083271" cy="4351338"/>
          </a:xfrm>
        </p:spPr>
        <p:txBody>
          <a:bodyPr>
            <a:noAutofit/>
          </a:bodyPr>
          <a:lstStyle/>
          <a:p>
            <a:r>
              <a:rPr lang="en-US" sz="3200" dirty="0"/>
              <a:t>Who are the Data Users?</a:t>
            </a:r>
          </a:p>
          <a:p>
            <a:endParaRPr lang="en-US" sz="2800" dirty="0"/>
          </a:p>
          <a:p>
            <a:pPr lvl="1"/>
            <a:r>
              <a:rPr lang="en-US" sz="2800" dirty="0">
                <a:solidFill>
                  <a:srgbClr val="FF0000"/>
                </a:solidFill>
              </a:rPr>
              <a:t>Industry?</a:t>
            </a:r>
          </a:p>
          <a:p>
            <a:pPr lvl="1"/>
            <a:endParaRPr lang="en-US" sz="2800" dirty="0">
              <a:solidFill>
                <a:srgbClr val="FF0000"/>
              </a:solidFill>
            </a:endParaRPr>
          </a:p>
          <a:p>
            <a:pPr lvl="1"/>
            <a:r>
              <a:rPr lang="en-US" sz="2800" dirty="0">
                <a:solidFill>
                  <a:srgbClr val="FF0000"/>
                </a:solidFill>
              </a:rPr>
              <a:t>Government?</a:t>
            </a:r>
          </a:p>
          <a:p>
            <a:pPr lvl="1"/>
            <a:endParaRPr lang="en-US" sz="2800" dirty="0">
              <a:solidFill>
                <a:srgbClr val="FF0000"/>
              </a:solidFill>
            </a:endParaRPr>
          </a:p>
          <a:p>
            <a:pPr lvl="1"/>
            <a:r>
              <a:rPr lang="en-US" sz="2800" dirty="0">
                <a:solidFill>
                  <a:srgbClr val="FF0000"/>
                </a:solidFill>
              </a:rPr>
              <a:t>Others?</a:t>
            </a:r>
          </a:p>
          <a:p>
            <a:pPr lvl="1"/>
            <a:endParaRPr lang="en-US" sz="2800" dirty="0">
              <a:solidFill>
                <a:srgbClr val="FF0000"/>
              </a:solidFill>
            </a:endParaRPr>
          </a:p>
          <a:p>
            <a:pPr lvl="1"/>
            <a:endParaRPr lang="en-US" sz="2800" dirty="0">
              <a:solidFill>
                <a:srgbClr val="FF0000"/>
              </a:solidFill>
            </a:endParaRPr>
          </a:p>
          <a:p>
            <a:pPr lvl="1"/>
            <a:endParaRPr lang="en-US" sz="3200" dirty="0"/>
          </a:p>
        </p:txBody>
      </p:sp>
      <p:sp>
        <p:nvSpPr>
          <p:cNvPr id="4" name="Date Placeholder 3">
            <a:extLst>
              <a:ext uri="{FF2B5EF4-FFF2-40B4-BE49-F238E27FC236}">
                <a16:creationId xmlns:a16="http://schemas.microsoft.com/office/drawing/2014/main" id="{0E8E5B59-6151-41EC-88A7-E21319B32D51}"/>
              </a:ext>
            </a:extLst>
          </p:cNvPr>
          <p:cNvSpPr>
            <a:spLocks noGrp="1"/>
          </p:cNvSpPr>
          <p:nvPr>
            <p:ph type="dt" sz="half" idx="10"/>
          </p:nvPr>
        </p:nvSpPr>
        <p:spPr/>
        <p:txBody>
          <a:bodyPr/>
          <a:lstStyle/>
          <a:p>
            <a:r>
              <a:rPr lang="en-US"/>
              <a:t>May 22, 2019</a:t>
            </a:r>
          </a:p>
        </p:txBody>
      </p:sp>
      <p:sp>
        <p:nvSpPr>
          <p:cNvPr id="6" name="Footer Placeholder 5">
            <a:extLst>
              <a:ext uri="{FF2B5EF4-FFF2-40B4-BE49-F238E27FC236}">
                <a16:creationId xmlns:a16="http://schemas.microsoft.com/office/drawing/2014/main" id="{50EA3A2C-B9DD-4BDB-AAFD-5C3EBB092674}"/>
              </a:ext>
            </a:extLst>
          </p:cNvPr>
          <p:cNvSpPr>
            <a:spLocks noGrp="1"/>
          </p:cNvSpPr>
          <p:nvPr>
            <p:ph type="ftr" sz="quarter" idx="11"/>
          </p:nvPr>
        </p:nvSpPr>
        <p:spPr/>
        <p:txBody>
          <a:bodyPr/>
          <a:lstStyle/>
          <a:p>
            <a:r>
              <a:rPr lang="en-US"/>
              <a:t>PROPRIETRY INFORMATION - ALL HAZARDS CONSORTIUM -  SISE GIS COMMITTEE</a:t>
            </a:r>
          </a:p>
        </p:txBody>
      </p:sp>
      <p:sp>
        <p:nvSpPr>
          <p:cNvPr id="7" name="Slide Number Placeholder 6">
            <a:extLst>
              <a:ext uri="{FF2B5EF4-FFF2-40B4-BE49-F238E27FC236}">
                <a16:creationId xmlns:a16="http://schemas.microsoft.com/office/drawing/2014/main" id="{5187A0EF-00CA-4F79-BE73-2EA6A61F1E0D}"/>
              </a:ext>
            </a:extLst>
          </p:cNvPr>
          <p:cNvSpPr>
            <a:spLocks noGrp="1"/>
          </p:cNvSpPr>
          <p:nvPr>
            <p:ph type="sldNum" sz="quarter" idx="12"/>
          </p:nvPr>
        </p:nvSpPr>
        <p:spPr/>
        <p:txBody>
          <a:bodyPr/>
          <a:lstStyle/>
          <a:p>
            <a:fld id="{3880281C-F672-4671-9DCC-F8AD2EA309D3}" type="slidenum">
              <a:rPr lang="en-US" smtClean="0"/>
              <a:t>40</a:t>
            </a:fld>
            <a:endParaRPr lang="en-US"/>
          </a:p>
        </p:txBody>
      </p:sp>
      <p:sp>
        <p:nvSpPr>
          <p:cNvPr id="8" name="TextBox 7">
            <a:extLst>
              <a:ext uri="{FF2B5EF4-FFF2-40B4-BE49-F238E27FC236}">
                <a16:creationId xmlns:a16="http://schemas.microsoft.com/office/drawing/2014/main" id="{EE131D09-3721-403F-988E-428B75034308}"/>
              </a:ext>
            </a:extLst>
          </p:cNvPr>
          <p:cNvSpPr txBox="1"/>
          <p:nvPr/>
        </p:nvSpPr>
        <p:spPr>
          <a:xfrm>
            <a:off x="142154" y="5914144"/>
            <a:ext cx="935532" cy="369332"/>
          </a:xfrm>
          <a:prstGeom prst="rect">
            <a:avLst/>
          </a:prstGeom>
          <a:noFill/>
        </p:spPr>
        <p:txBody>
          <a:bodyPr wrap="square" rtlCol="0">
            <a:spAutoFit/>
          </a:bodyPr>
          <a:lstStyle/>
          <a:p>
            <a:pPr algn="ctr"/>
            <a:r>
              <a:rPr lang="en-US" b="1" dirty="0"/>
              <a:t>S2Q16</a:t>
            </a:r>
          </a:p>
        </p:txBody>
      </p:sp>
    </p:spTree>
    <p:extLst>
      <p:ext uri="{BB962C8B-B14F-4D97-AF65-F5344CB8AC3E}">
        <p14:creationId xmlns:p14="http://schemas.microsoft.com/office/powerpoint/2010/main" val="2661188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929D-DDC0-4CA2-B62A-8288CE6E5451}"/>
              </a:ext>
            </a:extLst>
          </p:cNvPr>
          <p:cNvSpPr>
            <a:spLocks noGrp="1"/>
          </p:cNvSpPr>
          <p:nvPr>
            <p:ph type="title"/>
          </p:nvPr>
        </p:nvSpPr>
        <p:spPr>
          <a:xfrm>
            <a:off x="648747" y="2364748"/>
            <a:ext cx="7886700" cy="1325563"/>
          </a:xfrm>
        </p:spPr>
        <p:txBody>
          <a:bodyPr>
            <a:noAutofit/>
          </a:bodyPr>
          <a:lstStyle/>
          <a:p>
            <a:pPr algn="ctr" fontAlgn="t"/>
            <a:r>
              <a:rPr lang="en-US" sz="4800" b="1" dirty="0">
                <a:latin typeface="Calibri" panose="020F0502020204030204" pitchFamily="34" charset="0"/>
                <a:ea typeface="Calibri" panose="020F0502020204030204" pitchFamily="34" charset="0"/>
                <a:cs typeface="Times New Roman" panose="02020603050405020304" pitchFamily="18" charset="0"/>
              </a:rPr>
              <a:t>Session #3</a:t>
            </a:r>
            <a:br>
              <a:rPr lang="en-US" sz="4800" b="1" dirty="0">
                <a:latin typeface="Calibri" panose="020F0502020204030204" pitchFamily="34" charset="0"/>
                <a:ea typeface="Calibri" panose="020F0502020204030204" pitchFamily="34" charset="0"/>
                <a:cs typeface="Times New Roman" panose="02020603050405020304" pitchFamily="18" charset="0"/>
              </a:rPr>
            </a:br>
            <a:br>
              <a:rPr lang="en-US" sz="4800" b="1" dirty="0">
                <a:latin typeface="Calibri" panose="020F0502020204030204" pitchFamily="34" charset="0"/>
                <a:ea typeface="Calibri" panose="020F0502020204030204" pitchFamily="34" charset="0"/>
                <a:cs typeface="Times New Roman" panose="02020603050405020304" pitchFamily="18" charset="0"/>
              </a:rPr>
            </a:br>
            <a:r>
              <a:rPr lang="en-US" sz="4800" b="1" dirty="0">
                <a:latin typeface="Calibri" panose="020F0502020204030204" pitchFamily="34" charset="0"/>
                <a:ea typeface="Calibri" panose="020F0502020204030204" pitchFamily="34" charset="0"/>
                <a:cs typeface="Times New Roman" panose="02020603050405020304" pitchFamily="18" charset="0"/>
              </a:rPr>
              <a:t>GIS/ORL Committee Decision Tools and Work Products </a:t>
            </a:r>
            <a:br>
              <a:rPr lang="en-US" sz="4800" dirty="0">
                <a:latin typeface="Calibri" panose="020F0502020204030204" pitchFamily="34" charset="0"/>
                <a:ea typeface="Calibri" panose="020F0502020204030204" pitchFamily="34" charset="0"/>
                <a:cs typeface="Times New Roman" panose="02020603050405020304" pitchFamily="18" charset="0"/>
              </a:rPr>
            </a:br>
            <a:br>
              <a:rPr lang="en-US" sz="4800" dirty="0">
                <a:latin typeface="Calibri" panose="020F0502020204030204" pitchFamily="34" charset="0"/>
                <a:ea typeface="Calibri" panose="020F0502020204030204" pitchFamily="34" charset="0"/>
                <a:cs typeface="Times New Roman" panose="02020603050405020304" pitchFamily="18" charset="0"/>
              </a:rPr>
            </a:br>
            <a:endParaRPr lang="en-US" sz="4800"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136EBA0B-4517-4478-8B67-9DF8428E0B7B}"/>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2FB0A474-5E67-499C-A78A-66016D7DF114}"/>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1E19D56D-FA08-4CAC-A74D-28F770862C7F}"/>
              </a:ext>
            </a:extLst>
          </p:cNvPr>
          <p:cNvSpPr>
            <a:spLocks noGrp="1"/>
          </p:cNvSpPr>
          <p:nvPr>
            <p:ph type="sldNum" sz="quarter" idx="12"/>
          </p:nvPr>
        </p:nvSpPr>
        <p:spPr/>
        <p:txBody>
          <a:bodyPr/>
          <a:lstStyle/>
          <a:p>
            <a:fld id="{3880281C-F672-4671-9DCC-F8AD2EA309D3}" type="slidenum">
              <a:rPr lang="en-US" smtClean="0"/>
              <a:t>41</a:t>
            </a:fld>
            <a:endParaRPr lang="en-US"/>
          </a:p>
        </p:txBody>
      </p:sp>
    </p:spTree>
    <p:extLst>
      <p:ext uri="{BB962C8B-B14F-4D97-AF65-F5344CB8AC3E}">
        <p14:creationId xmlns:p14="http://schemas.microsoft.com/office/powerpoint/2010/main" val="839783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63D5-809D-41B4-B311-9F5FF3844812}"/>
              </a:ext>
            </a:extLst>
          </p:cNvPr>
          <p:cNvSpPr>
            <a:spLocks noGrp="1"/>
          </p:cNvSpPr>
          <p:nvPr>
            <p:ph type="ctrTitle"/>
          </p:nvPr>
        </p:nvSpPr>
        <p:spPr>
          <a:xfrm>
            <a:off x="257175" y="-986743"/>
            <a:ext cx="7772400" cy="2387600"/>
          </a:xfrm>
        </p:spPr>
        <p:txBody>
          <a:bodyPr>
            <a:normAutofit/>
          </a:bodyPr>
          <a:lstStyle/>
          <a:p>
            <a:r>
              <a:rPr lang="en-US" b="1" dirty="0">
                <a:effectLst>
                  <a:outerShdw blurRad="38100" dist="38100" dir="2700000" algn="tl">
                    <a:srgbClr val="000000">
                      <a:alpha val="43137"/>
                    </a:srgbClr>
                  </a:outerShdw>
                </a:effectLst>
              </a:rPr>
              <a:t>Tools &amp; Products</a:t>
            </a:r>
          </a:p>
        </p:txBody>
      </p:sp>
      <p:sp>
        <p:nvSpPr>
          <p:cNvPr id="3" name="Subtitle 2">
            <a:extLst>
              <a:ext uri="{FF2B5EF4-FFF2-40B4-BE49-F238E27FC236}">
                <a16:creationId xmlns:a16="http://schemas.microsoft.com/office/drawing/2014/main" id="{A8AEE329-4D5B-4151-BD6B-F254F2E36093}"/>
              </a:ext>
            </a:extLst>
          </p:cNvPr>
          <p:cNvSpPr>
            <a:spLocks noGrp="1"/>
          </p:cNvSpPr>
          <p:nvPr>
            <p:ph type="subTitle" idx="1"/>
          </p:nvPr>
        </p:nvSpPr>
        <p:spPr>
          <a:xfrm>
            <a:off x="903514" y="5552378"/>
            <a:ext cx="6858000" cy="1108544"/>
          </a:xfrm>
        </p:spPr>
        <p:txBody>
          <a:bodyPr>
            <a:normAutofit/>
          </a:bodyPr>
          <a:lstStyle/>
          <a:p>
            <a:r>
              <a:rPr lang="en-US" dirty="0"/>
              <a:t>Policies… Processes… Technologies… Community </a:t>
            </a:r>
          </a:p>
        </p:txBody>
      </p:sp>
      <p:pic>
        <p:nvPicPr>
          <p:cNvPr id="134" name="Picture 133">
            <a:extLst>
              <a:ext uri="{FF2B5EF4-FFF2-40B4-BE49-F238E27FC236}">
                <a16:creationId xmlns:a16="http://schemas.microsoft.com/office/drawing/2014/main" id="{5BD66254-E8A6-431F-B8A3-DC650DED6972}"/>
              </a:ext>
            </a:extLst>
          </p:cNvPr>
          <p:cNvPicPr>
            <a:picLocks noChangeAspect="1"/>
          </p:cNvPicPr>
          <p:nvPr/>
        </p:nvPicPr>
        <p:blipFill>
          <a:blip r:embed="rId2"/>
          <a:stretch>
            <a:fillRect/>
          </a:stretch>
        </p:blipFill>
        <p:spPr>
          <a:xfrm rot="21265293">
            <a:off x="294751" y="1829831"/>
            <a:ext cx="2554777" cy="1292779"/>
          </a:xfrm>
          <a:prstGeom prst="rect">
            <a:avLst/>
          </a:prstGeom>
          <a:ln>
            <a:noFill/>
          </a:ln>
          <a:effectLst>
            <a:outerShdw blurRad="190500" algn="tl" rotWithShape="0">
              <a:srgbClr val="000000">
                <a:alpha val="70000"/>
              </a:srgbClr>
            </a:outerShdw>
          </a:effectLst>
        </p:spPr>
      </p:pic>
      <p:pic>
        <p:nvPicPr>
          <p:cNvPr id="135" name="Content Placeholder 6" descr="A screenshot of a video game&#10;&#10;Description automatically generated">
            <a:extLst>
              <a:ext uri="{FF2B5EF4-FFF2-40B4-BE49-F238E27FC236}">
                <a16:creationId xmlns:a16="http://schemas.microsoft.com/office/drawing/2014/main" id="{C7E4AF42-8AEB-4BB7-87BB-CD87C1EFB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5858">
            <a:off x="5482232" y="3697792"/>
            <a:ext cx="2369661" cy="1322991"/>
          </a:xfrm>
          <a:prstGeom prst="rect">
            <a:avLst/>
          </a:prstGeom>
          <a:ln>
            <a:noFill/>
          </a:ln>
          <a:effectLst>
            <a:outerShdw blurRad="190500" algn="tl" rotWithShape="0">
              <a:srgbClr val="000000">
                <a:alpha val="70000"/>
              </a:srgbClr>
            </a:outerShdw>
          </a:effectLst>
        </p:spPr>
      </p:pic>
      <p:pic>
        <p:nvPicPr>
          <p:cNvPr id="136" name="Picture 135">
            <a:extLst>
              <a:ext uri="{FF2B5EF4-FFF2-40B4-BE49-F238E27FC236}">
                <a16:creationId xmlns:a16="http://schemas.microsoft.com/office/drawing/2014/main" id="{85158B32-3DA2-44D9-873E-7B5827B94A62}"/>
              </a:ext>
            </a:extLst>
          </p:cNvPr>
          <p:cNvPicPr>
            <a:picLocks noChangeAspect="1"/>
          </p:cNvPicPr>
          <p:nvPr/>
        </p:nvPicPr>
        <p:blipFill>
          <a:blip r:embed="rId4"/>
          <a:stretch>
            <a:fillRect/>
          </a:stretch>
        </p:blipFill>
        <p:spPr>
          <a:xfrm rot="320866">
            <a:off x="5533529" y="2064829"/>
            <a:ext cx="2349333" cy="1242961"/>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329DC579-610B-4506-9AB8-F266235BD129}"/>
              </a:ext>
            </a:extLst>
          </p:cNvPr>
          <p:cNvPicPr>
            <a:picLocks noChangeAspect="1"/>
          </p:cNvPicPr>
          <p:nvPr/>
        </p:nvPicPr>
        <p:blipFill>
          <a:blip r:embed="rId5"/>
          <a:stretch>
            <a:fillRect/>
          </a:stretch>
        </p:blipFill>
        <p:spPr>
          <a:xfrm>
            <a:off x="2910349" y="1487181"/>
            <a:ext cx="2591734" cy="1060562"/>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E19E5E92-30F6-475C-9C80-6EE124036907}"/>
              </a:ext>
            </a:extLst>
          </p:cNvPr>
          <p:cNvPicPr>
            <a:picLocks noChangeAspect="1"/>
          </p:cNvPicPr>
          <p:nvPr/>
        </p:nvPicPr>
        <p:blipFill>
          <a:blip r:embed="rId6"/>
          <a:stretch>
            <a:fillRect/>
          </a:stretch>
        </p:blipFill>
        <p:spPr>
          <a:xfrm rot="293946">
            <a:off x="326742" y="3557193"/>
            <a:ext cx="2980923" cy="980683"/>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D622BE99-A235-46F3-A0C5-B7D715B12930}"/>
              </a:ext>
            </a:extLst>
          </p:cNvPr>
          <p:cNvPicPr>
            <a:picLocks noChangeAspect="1"/>
          </p:cNvPicPr>
          <p:nvPr/>
        </p:nvPicPr>
        <p:blipFill rotWithShape="1">
          <a:blip r:embed="rId7">
            <a:extLst>
              <a:ext uri="{28A0092B-C50C-407E-A947-70E740481C1C}">
                <a14:useLocalDpi xmlns:a14="http://schemas.microsoft.com/office/drawing/2010/main" val="0"/>
              </a:ext>
            </a:extLst>
          </a:blip>
          <a:srcRect l="1" r="-213"/>
          <a:stretch/>
        </p:blipFill>
        <p:spPr>
          <a:xfrm>
            <a:off x="2809874" y="2868395"/>
            <a:ext cx="2682615" cy="19474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6528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352DF5-D754-46F6-94DF-EB2F983EF2BB}"/>
              </a:ext>
            </a:extLst>
          </p:cNvPr>
          <p:cNvSpPr txBox="1">
            <a:spLocks noChangeArrowheads="1"/>
          </p:cNvSpPr>
          <p:nvPr/>
        </p:nvSpPr>
        <p:spPr>
          <a:xfrm>
            <a:off x="1229555" y="4933950"/>
            <a:ext cx="6780970" cy="7905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ctr"/>
            <a:r>
              <a:rPr lang="en-US" sz="1800" dirty="0"/>
              <a:t>LinkedIn: https://www.linkedin.com/in/kari-hicks-82360029/</a:t>
            </a:r>
            <a:endParaRPr lang="en-US" sz="2800" dirty="0"/>
          </a:p>
        </p:txBody>
      </p:sp>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43</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343731" y="187389"/>
            <a:ext cx="8140001" cy="1325563"/>
          </a:xfrm>
        </p:spPr>
        <p:txBody>
          <a:bodyPr>
            <a:normAutofit/>
          </a:bodyPr>
          <a:lstStyle/>
          <a:p>
            <a:pPr algn="ctr" rtl="0" eaLnBrk="1" latinLnBrk="0" hangingPunct="1"/>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ESRI ORL Storyboard</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9DBC867E-A1FD-4276-8FDA-6BE08F891F17}"/>
              </a:ext>
            </a:extLst>
          </p:cNvPr>
          <p:cNvPicPr>
            <a:picLocks noChangeAspect="1"/>
          </p:cNvPicPr>
          <p:nvPr/>
        </p:nvPicPr>
        <p:blipFill>
          <a:blip r:embed="rId2"/>
          <a:stretch>
            <a:fillRect/>
          </a:stretch>
        </p:blipFill>
        <p:spPr>
          <a:xfrm>
            <a:off x="2157413" y="1452563"/>
            <a:ext cx="4502780" cy="33670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99423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352DF5-D754-46F6-94DF-EB2F983EF2BB}"/>
              </a:ext>
            </a:extLst>
          </p:cNvPr>
          <p:cNvSpPr txBox="1">
            <a:spLocks noChangeArrowheads="1"/>
          </p:cNvSpPr>
          <p:nvPr/>
        </p:nvSpPr>
        <p:spPr>
          <a:xfrm>
            <a:off x="1229555" y="4933950"/>
            <a:ext cx="6780970" cy="7905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ctr"/>
            <a:r>
              <a:rPr lang="en-US" sz="1800" dirty="0"/>
              <a:t>LinkedIn: https://www.linkedin.com/in/chris-mcintosh-bes/</a:t>
            </a:r>
            <a:endParaRPr lang="en-US" sz="2800" dirty="0"/>
          </a:p>
        </p:txBody>
      </p:sp>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44</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343731" y="187389"/>
            <a:ext cx="8140001" cy="1325563"/>
          </a:xfrm>
        </p:spPr>
        <p:txBody>
          <a:bodyPr>
            <a:normAutofit/>
          </a:bodyPr>
          <a:lstStyle/>
          <a:p>
            <a:pPr algn="ctr" rtl="0" eaLnBrk="1" latinLnBrk="0" hangingPunct="1"/>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SISE Executive Dashboards</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8" name="Picture 7">
            <a:extLst>
              <a:ext uri="{FF2B5EF4-FFF2-40B4-BE49-F238E27FC236}">
                <a16:creationId xmlns:a16="http://schemas.microsoft.com/office/drawing/2014/main" id="{BF6D1DCB-D622-4913-8F2A-42D3FD1DF5F1}"/>
              </a:ext>
            </a:extLst>
          </p:cNvPr>
          <p:cNvPicPr>
            <a:picLocks noChangeAspect="1"/>
          </p:cNvPicPr>
          <p:nvPr/>
        </p:nvPicPr>
        <p:blipFill>
          <a:blip r:embed="rId2"/>
          <a:stretch>
            <a:fillRect/>
          </a:stretch>
        </p:blipFill>
        <p:spPr>
          <a:xfrm>
            <a:off x="2357437" y="1788140"/>
            <a:ext cx="4094449" cy="28314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7022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352DF5-D754-46F6-94DF-EB2F983EF2BB}"/>
              </a:ext>
            </a:extLst>
          </p:cNvPr>
          <p:cNvSpPr txBox="1">
            <a:spLocks noChangeArrowheads="1"/>
          </p:cNvSpPr>
          <p:nvPr/>
        </p:nvSpPr>
        <p:spPr>
          <a:xfrm>
            <a:off x="1023246" y="4953000"/>
            <a:ext cx="6780970" cy="7905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ctr"/>
            <a:r>
              <a:rPr lang="en-US" sz="1800" dirty="0"/>
              <a:t>LinkedIn: https://www.linkedin.com/in/chris-mcintosh-bes/</a:t>
            </a:r>
            <a:endParaRPr lang="en-US" sz="2800" dirty="0"/>
          </a:p>
        </p:txBody>
      </p:sp>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45</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343731" y="187389"/>
            <a:ext cx="8140001" cy="1325563"/>
          </a:xfrm>
        </p:spPr>
        <p:txBody>
          <a:bodyPr>
            <a:normAutofit/>
          </a:bodyPr>
          <a:lstStyle/>
          <a:p>
            <a:pPr algn="ctr" rtl="0" eaLnBrk="1" latinLnBrk="0" hangingPunct="1"/>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SISE Operational Dashboards</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D4F51901-D838-4DB0-8B97-897ACD1710EB}"/>
              </a:ext>
            </a:extLst>
          </p:cNvPr>
          <p:cNvPicPr>
            <a:picLocks noChangeAspect="1"/>
          </p:cNvPicPr>
          <p:nvPr/>
        </p:nvPicPr>
        <p:blipFill>
          <a:blip r:embed="rId2"/>
          <a:stretch>
            <a:fillRect/>
          </a:stretch>
        </p:blipFill>
        <p:spPr>
          <a:xfrm>
            <a:off x="2308356" y="1457325"/>
            <a:ext cx="4210751" cy="32527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493980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46</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343731" y="187389"/>
            <a:ext cx="8140001" cy="1325563"/>
          </a:xfrm>
        </p:spPr>
        <p:txBody>
          <a:bodyPr>
            <a:normAutofit fontScale="90000"/>
          </a:bodyPr>
          <a:lstStyle/>
          <a:p>
            <a:pPr algn="ctr" rtl="0" eaLnBrk="1" latinLnBrk="0" hangingPunct="1"/>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SISE / DHS NICC</a:t>
            </a:r>
            <a:b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br>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Information Sharing Opportunities</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8" name="Picture 7">
            <a:extLst>
              <a:ext uri="{FF2B5EF4-FFF2-40B4-BE49-F238E27FC236}">
                <a16:creationId xmlns:a16="http://schemas.microsoft.com/office/drawing/2014/main" id="{B9C38BF5-CAA0-41A1-B1BC-AC0208704316}"/>
              </a:ext>
            </a:extLst>
          </p:cNvPr>
          <p:cNvPicPr>
            <a:picLocks noChangeAspect="1"/>
          </p:cNvPicPr>
          <p:nvPr/>
        </p:nvPicPr>
        <p:blipFill>
          <a:blip r:embed="rId2"/>
          <a:stretch>
            <a:fillRect/>
          </a:stretch>
        </p:blipFill>
        <p:spPr>
          <a:xfrm>
            <a:off x="1085850" y="4385833"/>
            <a:ext cx="4085563" cy="171639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9C2C2DD-2AE2-407A-8FB8-CD621DE3C7BD}"/>
              </a:ext>
            </a:extLst>
          </p:cNvPr>
          <p:cNvPicPr>
            <a:picLocks noChangeAspect="1"/>
          </p:cNvPicPr>
          <p:nvPr/>
        </p:nvPicPr>
        <p:blipFill>
          <a:blip r:embed="rId3"/>
          <a:stretch>
            <a:fillRect/>
          </a:stretch>
        </p:blipFill>
        <p:spPr>
          <a:xfrm>
            <a:off x="5291137" y="3520707"/>
            <a:ext cx="3081338" cy="1470393"/>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6934A39E-A31F-4DFF-81E5-7A122D49D03A}"/>
              </a:ext>
            </a:extLst>
          </p:cNvPr>
          <p:cNvPicPr>
            <a:picLocks noChangeAspect="1"/>
          </p:cNvPicPr>
          <p:nvPr/>
        </p:nvPicPr>
        <p:blipFill>
          <a:blip r:embed="rId4"/>
          <a:stretch>
            <a:fillRect/>
          </a:stretch>
        </p:blipFill>
        <p:spPr>
          <a:xfrm>
            <a:off x="3738562" y="1885950"/>
            <a:ext cx="3933825" cy="1162050"/>
          </a:xfrm>
          <a:prstGeom prst="rect">
            <a:avLst/>
          </a:prstGeom>
          <a:ln>
            <a:noFill/>
          </a:ln>
          <a:effectLst>
            <a:outerShdw blurRad="190500" algn="tl" rotWithShape="0">
              <a:srgbClr val="000000">
                <a:alpha val="70000"/>
              </a:srgbClr>
            </a:outerShdw>
          </a:effectLst>
        </p:spPr>
      </p:pic>
      <p:pic>
        <p:nvPicPr>
          <p:cNvPr id="12" name="Picture 11" descr="A close up of a logo&#10;&#10;Description automatically generated">
            <a:extLst>
              <a:ext uri="{FF2B5EF4-FFF2-40B4-BE49-F238E27FC236}">
                <a16:creationId xmlns:a16="http://schemas.microsoft.com/office/drawing/2014/main" id="{E6F30593-E6E0-4CAC-9A7F-282D1F675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 y="1761356"/>
            <a:ext cx="2619375" cy="2239143"/>
          </a:xfrm>
          <a:prstGeom prst="rect">
            <a:avLst/>
          </a:prstGeom>
        </p:spPr>
      </p:pic>
    </p:spTree>
    <p:extLst>
      <p:ext uri="{BB962C8B-B14F-4D97-AF65-F5344CB8AC3E}">
        <p14:creationId xmlns:p14="http://schemas.microsoft.com/office/powerpoint/2010/main" val="1805539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352DF5-D754-46F6-94DF-EB2F983EF2BB}"/>
              </a:ext>
            </a:extLst>
          </p:cNvPr>
          <p:cNvSpPr txBox="1">
            <a:spLocks noChangeArrowheads="1"/>
          </p:cNvSpPr>
          <p:nvPr/>
        </p:nvSpPr>
        <p:spPr>
          <a:xfrm>
            <a:off x="572429" y="5010150"/>
            <a:ext cx="7549254" cy="7905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ctr"/>
            <a:r>
              <a:rPr lang="en-US" sz="1800" dirty="0"/>
              <a:t>LinkedIn: https://www.linkedin.com/in/gregory-mcshane-cbcp-6670587/</a:t>
            </a:r>
            <a:endParaRPr lang="en-US" sz="2800" dirty="0"/>
          </a:p>
        </p:txBody>
      </p:sp>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47</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277056" y="111189"/>
            <a:ext cx="8140001" cy="1325563"/>
          </a:xfrm>
        </p:spPr>
        <p:txBody>
          <a:bodyPr>
            <a:normAutofit/>
          </a:bodyPr>
          <a:lstStyle/>
          <a:p>
            <a:pPr algn="ctr" rtl="0" eaLnBrk="1" latinLnBrk="0" hangingPunct="1"/>
            <a:r>
              <a:rPr lang="en-US" sz="48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SISE / DHS Opportunities</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grpSp>
        <p:nvGrpSpPr>
          <p:cNvPr id="11" name="Group 10">
            <a:extLst>
              <a:ext uri="{FF2B5EF4-FFF2-40B4-BE49-F238E27FC236}">
                <a16:creationId xmlns:a16="http://schemas.microsoft.com/office/drawing/2014/main" id="{A6589C36-20CF-4011-8C83-51A35B124475}"/>
              </a:ext>
            </a:extLst>
          </p:cNvPr>
          <p:cNvGrpSpPr/>
          <p:nvPr/>
        </p:nvGrpSpPr>
        <p:grpSpPr>
          <a:xfrm>
            <a:off x="1996762" y="1395413"/>
            <a:ext cx="4700588" cy="3233738"/>
            <a:chOff x="2119313" y="1395413"/>
            <a:chExt cx="4700588" cy="3233738"/>
          </a:xfrm>
        </p:grpSpPr>
        <p:pic>
          <p:nvPicPr>
            <p:cNvPr id="9" name="Picture 8">
              <a:extLst>
                <a:ext uri="{FF2B5EF4-FFF2-40B4-BE49-F238E27FC236}">
                  <a16:creationId xmlns:a16="http://schemas.microsoft.com/office/drawing/2014/main" id="{915D02AD-8179-4DE9-8A28-487C80C9448C}"/>
                </a:ext>
              </a:extLst>
            </p:cNvPr>
            <p:cNvPicPr>
              <a:picLocks noChangeAspect="1"/>
            </p:cNvPicPr>
            <p:nvPr/>
          </p:nvPicPr>
          <p:blipFill>
            <a:blip r:embed="rId2"/>
            <a:stretch>
              <a:fillRect/>
            </a:stretch>
          </p:blipFill>
          <p:spPr>
            <a:xfrm>
              <a:off x="2119313" y="1395413"/>
              <a:ext cx="4700588" cy="323373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6A9111C9-0764-4653-BE8F-C2BAD917F57E}"/>
                </a:ext>
              </a:extLst>
            </p:cNvPr>
            <p:cNvPicPr>
              <a:picLocks noChangeAspect="1"/>
            </p:cNvPicPr>
            <p:nvPr/>
          </p:nvPicPr>
          <p:blipFill>
            <a:blip r:embed="rId3"/>
            <a:stretch>
              <a:fillRect/>
            </a:stretch>
          </p:blipFill>
          <p:spPr>
            <a:xfrm>
              <a:off x="2233723" y="1692034"/>
              <a:ext cx="1497127" cy="1097565"/>
            </a:xfrm>
            <a:prstGeom prst="ellipse">
              <a:avLst/>
            </a:prstGeom>
            <a:ln>
              <a:noFill/>
            </a:ln>
            <a:effectLst>
              <a:softEdge rad="112500"/>
            </a:effectLst>
          </p:spPr>
        </p:pic>
      </p:grpSp>
    </p:spTree>
    <p:extLst>
      <p:ext uri="{BB962C8B-B14F-4D97-AF65-F5344CB8AC3E}">
        <p14:creationId xmlns:p14="http://schemas.microsoft.com/office/powerpoint/2010/main" val="2203577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B929D-DDC0-4CA2-B62A-8288CE6E5451}"/>
              </a:ext>
            </a:extLst>
          </p:cNvPr>
          <p:cNvSpPr>
            <a:spLocks noGrp="1"/>
          </p:cNvSpPr>
          <p:nvPr>
            <p:ph type="title"/>
          </p:nvPr>
        </p:nvSpPr>
        <p:spPr>
          <a:xfrm>
            <a:off x="668843" y="1952766"/>
            <a:ext cx="7886700" cy="1325563"/>
          </a:xfrm>
        </p:spPr>
        <p:txBody>
          <a:bodyPr>
            <a:noAutofit/>
          </a:bodyPr>
          <a:lstStyle/>
          <a:p>
            <a:pPr algn="ctr" fontAlgn="t"/>
            <a:br>
              <a:rPr lang="en-US" sz="4800" b="1" i="0" u="none" strike="noStrike" kern="1200" dirty="0">
                <a:solidFill>
                  <a:schemeClr val="tx1"/>
                </a:solidFill>
                <a:effectLst>
                  <a:outerShdw blurRad="38100" dist="38100" dir="2700000" algn="tl">
                    <a:srgbClr val="000000">
                      <a:alpha val="43137"/>
                    </a:srgbClr>
                  </a:outerShdw>
                </a:effectLst>
              </a:rPr>
            </a:br>
            <a:br>
              <a:rPr lang="en-US" sz="4800" b="1" i="0" u="none" strike="noStrike" kern="1200" dirty="0">
                <a:solidFill>
                  <a:schemeClr val="tx1"/>
                </a:solidFill>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Conclusion</a:t>
            </a:r>
            <a:br>
              <a:rPr lang="en-US" sz="4800" dirty="0">
                <a:latin typeface="Calibri" panose="020F0502020204030204" pitchFamily="34" charset="0"/>
                <a:ea typeface="Calibri" panose="020F0502020204030204" pitchFamily="34" charset="0"/>
                <a:cs typeface="Times New Roman" panose="02020603050405020304" pitchFamily="18" charset="0"/>
              </a:rPr>
            </a:br>
            <a:endParaRPr lang="en-US" sz="4800" b="1" dirty="0">
              <a:effectLst>
                <a:outerShdw blurRad="38100" dist="38100" dir="2700000" algn="tl">
                  <a:srgbClr val="000000">
                    <a:alpha val="43137"/>
                  </a:srgbClr>
                </a:outerShdw>
              </a:effectLst>
            </a:endParaRPr>
          </a:p>
        </p:txBody>
      </p:sp>
      <p:sp>
        <p:nvSpPr>
          <p:cNvPr id="4" name="Date Placeholder 3">
            <a:extLst>
              <a:ext uri="{FF2B5EF4-FFF2-40B4-BE49-F238E27FC236}">
                <a16:creationId xmlns:a16="http://schemas.microsoft.com/office/drawing/2014/main" id="{136EBA0B-4517-4478-8B67-9DF8428E0B7B}"/>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2FB0A474-5E67-499C-A78A-66016D7DF114}"/>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1E19D56D-FA08-4CAC-A74D-28F770862C7F}"/>
              </a:ext>
            </a:extLst>
          </p:cNvPr>
          <p:cNvSpPr>
            <a:spLocks noGrp="1"/>
          </p:cNvSpPr>
          <p:nvPr>
            <p:ph type="sldNum" sz="quarter" idx="12"/>
          </p:nvPr>
        </p:nvSpPr>
        <p:spPr/>
        <p:txBody>
          <a:bodyPr/>
          <a:lstStyle/>
          <a:p>
            <a:fld id="{3880281C-F672-4671-9DCC-F8AD2EA309D3}" type="slidenum">
              <a:rPr lang="en-US" smtClean="0"/>
              <a:t>48</a:t>
            </a:fld>
            <a:endParaRPr lang="en-US"/>
          </a:p>
        </p:txBody>
      </p:sp>
    </p:spTree>
    <p:extLst>
      <p:ext uri="{BB962C8B-B14F-4D97-AF65-F5344CB8AC3E}">
        <p14:creationId xmlns:p14="http://schemas.microsoft.com/office/powerpoint/2010/main" val="4009332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E1B17-2055-4B4B-BE9D-9E417FF418A9}"/>
              </a:ext>
            </a:extLst>
          </p:cNvPr>
          <p:cNvSpPr>
            <a:spLocks noGrp="1"/>
          </p:cNvSpPr>
          <p:nvPr>
            <p:ph type="title"/>
          </p:nvPr>
        </p:nvSpPr>
        <p:spPr>
          <a:xfrm>
            <a:off x="277798" y="-112476"/>
            <a:ext cx="5973441" cy="1143000"/>
          </a:xfrm>
        </p:spPr>
        <p:txBody>
          <a:bodyPr/>
          <a:lstStyle/>
          <a:p>
            <a:r>
              <a:rPr lang="en-US" b="1" dirty="0">
                <a:effectLst>
                  <a:outerShdw blurRad="38100" dist="38100" dir="2700000" algn="tl">
                    <a:srgbClr val="000000">
                      <a:alpha val="43137"/>
                    </a:srgbClr>
                  </a:outerShdw>
                </a:effectLst>
              </a:rPr>
              <a:t>Disaster Coordination</a:t>
            </a:r>
          </a:p>
        </p:txBody>
      </p:sp>
      <p:pic>
        <p:nvPicPr>
          <p:cNvPr id="8" name="Content Placeholder 7">
            <a:extLst>
              <a:ext uri="{FF2B5EF4-FFF2-40B4-BE49-F238E27FC236}">
                <a16:creationId xmlns:a16="http://schemas.microsoft.com/office/drawing/2014/main" id="{D2736D41-2C3D-4472-8CCB-E98C342108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86506" y="2273379"/>
            <a:ext cx="1120593" cy="840445"/>
          </a:xfrm>
          <a:prstGeom prst="ellipse">
            <a:avLst/>
          </a:prstGeom>
          <a:ln>
            <a:noFill/>
          </a:ln>
          <a:effectLst>
            <a:softEdge rad="112500"/>
          </a:effectLst>
        </p:spPr>
      </p:pic>
      <p:sp>
        <p:nvSpPr>
          <p:cNvPr id="4" name="Slide Number Placeholder 3">
            <a:extLst>
              <a:ext uri="{FF2B5EF4-FFF2-40B4-BE49-F238E27FC236}">
                <a16:creationId xmlns:a16="http://schemas.microsoft.com/office/drawing/2014/main" id="{7DD1FF5B-F348-4248-B122-B20008265BCC}"/>
              </a:ext>
            </a:extLst>
          </p:cNvPr>
          <p:cNvSpPr>
            <a:spLocks noGrp="1"/>
          </p:cNvSpPr>
          <p:nvPr>
            <p:ph type="sldNum" sz="quarter" idx="12"/>
          </p:nvPr>
        </p:nvSpPr>
        <p:spPr/>
        <p:txBody>
          <a:bodyPr/>
          <a:lstStyle/>
          <a:p>
            <a:fld id="{AB24E2CD-BCCF-4E4D-90C4-8085BC75DBA5}" type="slidenum">
              <a:rPr lang="en-US" smtClean="0"/>
              <a:t>49</a:t>
            </a:fld>
            <a:endParaRPr lang="en-US" dirty="0"/>
          </a:p>
        </p:txBody>
      </p:sp>
      <p:pic>
        <p:nvPicPr>
          <p:cNvPr id="10" name="Picture 9">
            <a:extLst>
              <a:ext uri="{FF2B5EF4-FFF2-40B4-BE49-F238E27FC236}">
                <a16:creationId xmlns:a16="http://schemas.microsoft.com/office/drawing/2014/main" id="{7D9F4054-EE72-4AAB-91DC-BDF61E173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8645" y="1478699"/>
            <a:ext cx="1355532" cy="1016649"/>
          </a:xfrm>
          <a:prstGeom prst="ellipse">
            <a:avLst/>
          </a:prstGeom>
          <a:ln>
            <a:noFill/>
          </a:ln>
          <a:effectLst>
            <a:softEdge rad="112500"/>
          </a:effectLst>
        </p:spPr>
      </p:pic>
      <p:pic>
        <p:nvPicPr>
          <p:cNvPr id="20" name="Picture 19">
            <a:extLst>
              <a:ext uri="{FF2B5EF4-FFF2-40B4-BE49-F238E27FC236}">
                <a16:creationId xmlns:a16="http://schemas.microsoft.com/office/drawing/2014/main" id="{68EDFC37-C862-4C35-BCD1-6240C01584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6057" y="3660513"/>
            <a:ext cx="1554690" cy="1049846"/>
          </a:xfrm>
          <a:prstGeom prst="ellipse">
            <a:avLst/>
          </a:prstGeom>
          <a:ln>
            <a:noFill/>
          </a:ln>
          <a:effectLst>
            <a:softEdge rad="112500"/>
          </a:effectLst>
        </p:spPr>
      </p:pic>
      <p:pic>
        <p:nvPicPr>
          <p:cNvPr id="24" name="Picture 23">
            <a:extLst>
              <a:ext uri="{FF2B5EF4-FFF2-40B4-BE49-F238E27FC236}">
                <a16:creationId xmlns:a16="http://schemas.microsoft.com/office/drawing/2014/main" id="{0F5247BA-5AA6-4B53-928C-2783CBE1E7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51389" y="5288917"/>
            <a:ext cx="1556023" cy="1020639"/>
          </a:xfrm>
          <a:prstGeom prst="ellipse">
            <a:avLst/>
          </a:prstGeom>
          <a:ln>
            <a:noFill/>
          </a:ln>
          <a:effectLst>
            <a:softEdge rad="112500"/>
          </a:effectLst>
        </p:spPr>
      </p:pic>
      <p:pic>
        <p:nvPicPr>
          <p:cNvPr id="26" name="Picture 25">
            <a:extLst>
              <a:ext uri="{FF2B5EF4-FFF2-40B4-BE49-F238E27FC236}">
                <a16:creationId xmlns:a16="http://schemas.microsoft.com/office/drawing/2014/main" id="{3583A1D4-A21C-4A80-B651-365F0795DC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1575" y="5374247"/>
            <a:ext cx="1360852" cy="1020639"/>
          </a:xfrm>
          <a:prstGeom prst="ellipse">
            <a:avLst/>
          </a:prstGeom>
          <a:ln>
            <a:noFill/>
          </a:ln>
          <a:effectLst>
            <a:softEdge rad="112500"/>
          </a:effectLst>
        </p:spPr>
      </p:pic>
      <p:pic>
        <p:nvPicPr>
          <p:cNvPr id="28" name="Picture 27">
            <a:extLst>
              <a:ext uri="{FF2B5EF4-FFF2-40B4-BE49-F238E27FC236}">
                <a16:creationId xmlns:a16="http://schemas.microsoft.com/office/drawing/2014/main" id="{415E858A-433D-450C-A376-8540CA89A0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099" y="1088177"/>
            <a:ext cx="714589" cy="936843"/>
          </a:xfrm>
          <a:prstGeom prst="rect">
            <a:avLst/>
          </a:prstGeom>
          <a:ln>
            <a:noFill/>
          </a:ln>
          <a:effectLst>
            <a:outerShdw blurRad="190500" algn="tl" rotWithShape="0">
              <a:srgbClr val="000000">
                <a:alpha val="70000"/>
              </a:srgbClr>
            </a:outerShdw>
          </a:effectLst>
        </p:spPr>
      </p:pic>
      <p:pic>
        <p:nvPicPr>
          <p:cNvPr id="14" name="Picture 13">
            <a:extLst>
              <a:ext uri="{FF2B5EF4-FFF2-40B4-BE49-F238E27FC236}">
                <a16:creationId xmlns:a16="http://schemas.microsoft.com/office/drawing/2014/main" id="{37F52D87-7160-406A-B671-8078FF1384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59383" y="1905743"/>
            <a:ext cx="1407330" cy="1055497"/>
          </a:xfrm>
          <a:prstGeom prst="ellipse">
            <a:avLst/>
          </a:prstGeom>
          <a:ln>
            <a:noFill/>
          </a:ln>
          <a:effectLst>
            <a:softEdge rad="112500"/>
          </a:effectLst>
        </p:spPr>
      </p:pic>
      <p:pic>
        <p:nvPicPr>
          <p:cNvPr id="16" name="Picture 15">
            <a:extLst>
              <a:ext uri="{FF2B5EF4-FFF2-40B4-BE49-F238E27FC236}">
                <a16:creationId xmlns:a16="http://schemas.microsoft.com/office/drawing/2014/main" id="{093B33FC-FDF6-439A-93AF-AD1FCEA13A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63049" y="1183595"/>
            <a:ext cx="1675980" cy="1256985"/>
          </a:xfrm>
          <a:prstGeom prst="ellipse">
            <a:avLst/>
          </a:prstGeom>
          <a:ln>
            <a:noFill/>
          </a:ln>
          <a:effectLst>
            <a:softEdge rad="112500"/>
          </a:effectLst>
        </p:spPr>
      </p:pic>
      <p:pic>
        <p:nvPicPr>
          <p:cNvPr id="12" name="Picture 11">
            <a:extLst>
              <a:ext uri="{FF2B5EF4-FFF2-40B4-BE49-F238E27FC236}">
                <a16:creationId xmlns:a16="http://schemas.microsoft.com/office/drawing/2014/main" id="{4F0878D0-8195-4836-8B47-EE24A605FA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0909" y="1330807"/>
            <a:ext cx="1697988" cy="1273491"/>
          </a:xfrm>
          <a:prstGeom prst="ellipse">
            <a:avLst/>
          </a:prstGeom>
          <a:ln>
            <a:noFill/>
          </a:ln>
          <a:effectLst>
            <a:softEdge rad="112500"/>
          </a:effectLst>
        </p:spPr>
      </p:pic>
      <p:pic>
        <p:nvPicPr>
          <p:cNvPr id="22" name="Picture 21">
            <a:extLst>
              <a:ext uri="{FF2B5EF4-FFF2-40B4-BE49-F238E27FC236}">
                <a16:creationId xmlns:a16="http://schemas.microsoft.com/office/drawing/2014/main" id="{520D1059-EEDD-4A69-BF9B-3BEC8047ED2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63413" y="2430954"/>
            <a:ext cx="1752600" cy="933190"/>
          </a:xfrm>
          <a:prstGeom prst="rect">
            <a:avLst/>
          </a:prstGeom>
          <a:ln>
            <a:noFill/>
          </a:ln>
          <a:effectLst>
            <a:outerShdw blurRad="190500" algn="tl" rotWithShape="0">
              <a:srgbClr val="000000">
                <a:alpha val="70000"/>
              </a:srgbClr>
            </a:outerShdw>
          </a:effectLst>
        </p:spPr>
      </p:pic>
      <p:pic>
        <p:nvPicPr>
          <p:cNvPr id="34" name="Picture 33">
            <a:extLst>
              <a:ext uri="{FF2B5EF4-FFF2-40B4-BE49-F238E27FC236}">
                <a16:creationId xmlns:a16="http://schemas.microsoft.com/office/drawing/2014/main" id="{A57F5743-8720-4953-81DE-C4CE1E4FEE8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76524" y="5213426"/>
            <a:ext cx="1119820" cy="820767"/>
          </a:xfrm>
          <a:prstGeom prst="rect">
            <a:avLst/>
          </a:prstGeom>
          <a:ln>
            <a:noFill/>
          </a:ln>
          <a:effectLst>
            <a:outerShdw blurRad="190500" algn="tl" rotWithShape="0">
              <a:srgbClr val="000000">
                <a:alpha val="70000"/>
              </a:srgbClr>
            </a:outerShdw>
          </a:effectLst>
        </p:spPr>
      </p:pic>
      <p:sp>
        <p:nvSpPr>
          <p:cNvPr id="36" name="TextBox 35">
            <a:extLst>
              <a:ext uri="{FF2B5EF4-FFF2-40B4-BE49-F238E27FC236}">
                <a16:creationId xmlns:a16="http://schemas.microsoft.com/office/drawing/2014/main" id="{9F145B3F-9B89-44C9-99DE-9D3F1CBE7E05}"/>
              </a:ext>
            </a:extLst>
          </p:cNvPr>
          <p:cNvSpPr txBox="1"/>
          <p:nvPr/>
        </p:nvSpPr>
        <p:spPr>
          <a:xfrm>
            <a:off x="6310739" y="2112086"/>
            <a:ext cx="1512663" cy="338554"/>
          </a:xfrm>
          <a:prstGeom prst="rect">
            <a:avLst/>
          </a:prstGeom>
          <a:solidFill>
            <a:schemeClr val="bg1"/>
          </a:solidFill>
          <a:ln w="28575">
            <a:solidFill>
              <a:srgbClr val="FF0000"/>
            </a:solidFill>
          </a:ln>
        </p:spPr>
        <p:txBody>
          <a:bodyPr wrap="square" rtlCol="0">
            <a:spAutoFit/>
          </a:bodyPr>
          <a:lstStyle/>
          <a:p>
            <a:pPr algn="ctr"/>
            <a:r>
              <a:rPr lang="en-US" sz="1600" dirty="0"/>
              <a:t>AHC / SISE</a:t>
            </a:r>
          </a:p>
        </p:txBody>
      </p:sp>
      <p:sp>
        <p:nvSpPr>
          <p:cNvPr id="37" name="TextBox 36">
            <a:extLst>
              <a:ext uri="{FF2B5EF4-FFF2-40B4-BE49-F238E27FC236}">
                <a16:creationId xmlns:a16="http://schemas.microsoft.com/office/drawing/2014/main" id="{DA1DACF1-3002-41FF-9AD0-EA40BB7F7BC2}"/>
              </a:ext>
            </a:extLst>
          </p:cNvPr>
          <p:cNvSpPr txBox="1"/>
          <p:nvPr/>
        </p:nvSpPr>
        <p:spPr>
          <a:xfrm>
            <a:off x="7139713" y="4422869"/>
            <a:ext cx="1512663" cy="830997"/>
          </a:xfrm>
          <a:prstGeom prst="rect">
            <a:avLst/>
          </a:prstGeom>
          <a:solidFill>
            <a:schemeClr val="bg1"/>
          </a:solidFill>
          <a:ln w="28575">
            <a:solidFill>
              <a:srgbClr val="FF0000"/>
            </a:solidFill>
          </a:ln>
        </p:spPr>
        <p:txBody>
          <a:bodyPr wrap="square" rtlCol="0">
            <a:spAutoFit/>
          </a:bodyPr>
          <a:lstStyle/>
          <a:p>
            <a:pPr algn="ctr"/>
            <a:r>
              <a:rPr lang="en-US" sz="1600" dirty="0"/>
              <a:t>EEI Ops Center</a:t>
            </a:r>
          </a:p>
          <a:p>
            <a:pPr algn="ctr"/>
            <a:r>
              <a:rPr lang="en-US" sz="1600" dirty="0"/>
              <a:t>APPA</a:t>
            </a:r>
          </a:p>
          <a:p>
            <a:pPr algn="ctr"/>
            <a:r>
              <a:rPr lang="en-US" sz="1600" dirty="0"/>
              <a:t>NRECA</a:t>
            </a:r>
          </a:p>
        </p:txBody>
      </p:sp>
      <p:sp>
        <p:nvSpPr>
          <p:cNvPr id="38" name="TextBox 37">
            <a:extLst>
              <a:ext uri="{FF2B5EF4-FFF2-40B4-BE49-F238E27FC236}">
                <a16:creationId xmlns:a16="http://schemas.microsoft.com/office/drawing/2014/main" id="{4BE409A9-1A7D-4B21-9254-3ECFF6B04FA2}"/>
              </a:ext>
            </a:extLst>
          </p:cNvPr>
          <p:cNvSpPr txBox="1"/>
          <p:nvPr/>
        </p:nvSpPr>
        <p:spPr>
          <a:xfrm>
            <a:off x="5858102" y="6012996"/>
            <a:ext cx="1512663" cy="338554"/>
          </a:xfrm>
          <a:prstGeom prst="rect">
            <a:avLst/>
          </a:prstGeom>
          <a:solidFill>
            <a:schemeClr val="bg1"/>
          </a:solidFill>
          <a:ln w="28575">
            <a:solidFill>
              <a:srgbClr val="FF0000"/>
            </a:solidFill>
          </a:ln>
        </p:spPr>
        <p:txBody>
          <a:bodyPr wrap="square" rtlCol="0">
            <a:spAutoFit/>
          </a:bodyPr>
          <a:lstStyle/>
          <a:p>
            <a:pPr algn="ctr"/>
            <a:r>
              <a:rPr lang="en-US" sz="1600" dirty="0"/>
              <a:t>NC EOC</a:t>
            </a:r>
          </a:p>
        </p:txBody>
      </p:sp>
      <p:sp>
        <p:nvSpPr>
          <p:cNvPr id="39" name="TextBox 38">
            <a:extLst>
              <a:ext uri="{FF2B5EF4-FFF2-40B4-BE49-F238E27FC236}">
                <a16:creationId xmlns:a16="http://schemas.microsoft.com/office/drawing/2014/main" id="{72B90941-5B98-44E5-9E4D-416DBFA7BAFB}"/>
              </a:ext>
            </a:extLst>
          </p:cNvPr>
          <p:cNvSpPr txBox="1"/>
          <p:nvPr/>
        </p:nvSpPr>
        <p:spPr>
          <a:xfrm>
            <a:off x="3811640" y="6166104"/>
            <a:ext cx="1512663" cy="338554"/>
          </a:xfrm>
          <a:prstGeom prst="rect">
            <a:avLst/>
          </a:prstGeom>
          <a:solidFill>
            <a:schemeClr val="bg1"/>
          </a:solidFill>
          <a:ln w="28575">
            <a:solidFill>
              <a:srgbClr val="FF0000"/>
            </a:solidFill>
          </a:ln>
        </p:spPr>
        <p:txBody>
          <a:bodyPr wrap="square" rtlCol="0">
            <a:spAutoFit/>
          </a:bodyPr>
          <a:lstStyle/>
          <a:p>
            <a:pPr algn="ctr"/>
            <a:r>
              <a:rPr lang="en-US" sz="1600" dirty="0"/>
              <a:t>SC EOC</a:t>
            </a:r>
          </a:p>
        </p:txBody>
      </p:sp>
      <p:sp>
        <p:nvSpPr>
          <p:cNvPr id="40" name="TextBox 39">
            <a:extLst>
              <a:ext uri="{FF2B5EF4-FFF2-40B4-BE49-F238E27FC236}">
                <a16:creationId xmlns:a16="http://schemas.microsoft.com/office/drawing/2014/main" id="{1C602BBB-74D2-4639-BAD3-382C3A8636C7}"/>
              </a:ext>
            </a:extLst>
          </p:cNvPr>
          <p:cNvSpPr txBox="1"/>
          <p:nvPr/>
        </p:nvSpPr>
        <p:spPr>
          <a:xfrm>
            <a:off x="1113266" y="5889886"/>
            <a:ext cx="1512663" cy="584775"/>
          </a:xfrm>
          <a:prstGeom prst="rect">
            <a:avLst/>
          </a:prstGeom>
          <a:solidFill>
            <a:schemeClr val="bg1"/>
          </a:solidFill>
          <a:ln w="28575">
            <a:solidFill>
              <a:srgbClr val="FF0000"/>
            </a:solidFill>
          </a:ln>
        </p:spPr>
        <p:txBody>
          <a:bodyPr wrap="square" rtlCol="0">
            <a:spAutoFit/>
          </a:bodyPr>
          <a:lstStyle/>
          <a:p>
            <a:pPr algn="ctr"/>
            <a:r>
              <a:rPr lang="en-US" sz="1600" dirty="0"/>
              <a:t>NEMA / IAEM Dashboards</a:t>
            </a:r>
          </a:p>
        </p:txBody>
      </p:sp>
      <p:pic>
        <p:nvPicPr>
          <p:cNvPr id="42" name="Picture 41">
            <a:extLst>
              <a:ext uri="{FF2B5EF4-FFF2-40B4-BE49-F238E27FC236}">
                <a16:creationId xmlns:a16="http://schemas.microsoft.com/office/drawing/2014/main" id="{0790133A-A8E4-4705-807C-CAE890A07D4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1317" y="3425084"/>
            <a:ext cx="1606058" cy="1387951"/>
          </a:xfrm>
          <a:prstGeom prst="ellipse">
            <a:avLst/>
          </a:prstGeom>
          <a:ln>
            <a:noFill/>
          </a:ln>
          <a:effectLst>
            <a:softEdge rad="112500"/>
          </a:effectLst>
        </p:spPr>
      </p:pic>
      <p:sp>
        <p:nvSpPr>
          <p:cNvPr id="43" name="TextBox 42">
            <a:extLst>
              <a:ext uri="{FF2B5EF4-FFF2-40B4-BE49-F238E27FC236}">
                <a16:creationId xmlns:a16="http://schemas.microsoft.com/office/drawing/2014/main" id="{6811701B-37D9-4EFC-A99B-A782D2E5874F}"/>
              </a:ext>
            </a:extLst>
          </p:cNvPr>
          <p:cNvSpPr txBox="1"/>
          <p:nvPr/>
        </p:nvSpPr>
        <p:spPr>
          <a:xfrm>
            <a:off x="956734" y="4540510"/>
            <a:ext cx="1512663" cy="338554"/>
          </a:xfrm>
          <a:prstGeom prst="rect">
            <a:avLst/>
          </a:prstGeom>
          <a:solidFill>
            <a:schemeClr val="bg1"/>
          </a:solidFill>
          <a:ln w="28575">
            <a:solidFill>
              <a:srgbClr val="FF0000"/>
            </a:solidFill>
          </a:ln>
        </p:spPr>
        <p:txBody>
          <a:bodyPr wrap="square" rtlCol="0">
            <a:spAutoFit/>
          </a:bodyPr>
          <a:lstStyle/>
          <a:p>
            <a:pPr algn="ctr"/>
            <a:r>
              <a:rPr lang="en-US" sz="1600" dirty="0"/>
              <a:t>DHS NICC</a:t>
            </a:r>
          </a:p>
        </p:txBody>
      </p:sp>
      <p:pic>
        <p:nvPicPr>
          <p:cNvPr id="45" name="Picture 44">
            <a:extLst>
              <a:ext uri="{FF2B5EF4-FFF2-40B4-BE49-F238E27FC236}">
                <a16:creationId xmlns:a16="http://schemas.microsoft.com/office/drawing/2014/main" id="{872F012F-5E47-46E3-A99B-26181940BB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1450" y="3491114"/>
            <a:ext cx="1299724" cy="410439"/>
          </a:xfrm>
          <a:prstGeom prst="rect">
            <a:avLst/>
          </a:prstGeom>
          <a:ln>
            <a:noFill/>
          </a:ln>
          <a:effectLst>
            <a:outerShdw blurRad="190500" algn="tl" rotWithShape="0">
              <a:srgbClr val="000000">
                <a:alpha val="70000"/>
              </a:srgbClr>
            </a:outerShdw>
          </a:effectLst>
        </p:spPr>
      </p:pic>
      <p:pic>
        <p:nvPicPr>
          <p:cNvPr id="30" name="Picture 29">
            <a:extLst>
              <a:ext uri="{FF2B5EF4-FFF2-40B4-BE49-F238E27FC236}">
                <a16:creationId xmlns:a16="http://schemas.microsoft.com/office/drawing/2014/main" id="{41971813-825B-4605-9825-493D0A5180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0156" y="1983502"/>
            <a:ext cx="2601167" cy="1241591"/>
          </a:xfrm>
          <a:prstGeom prst="ellipse">
            <a:avLst/>
          </a:prstGeom>
          <a:ln>
            <a:noFill/>
          </a:ln>
          <a:effectLst>
            <a:softEdge rad="112500"/>
          </a:effectLst>
        </p:spPr>
      </p:pic>
      <p:sp>
        <p:nvSpPr>
          <p:cNvPr id="35" name="TextBox 34">
            <a:extLst>
              <a:ext uri="{FF2B5EF4-FFF2-40B4-BE49-F238E27FC236}">
                <a16:creationId xmlns:a16="http://schemas.microsoft.com/office/drawing/2014/main" id="{C3170D1B-4351-4874-8D26-4BAB14F68157}"/>
              </a:ext>
            </a:extLst>
          </p:cNvPr>
          <p:cNvSpPr txBox="1"/>
          <p:nvPr/>
        </p:nvSpPr>
        <p:spPr>
          <a:xfrm>
            <a:off x="2029544" y="1807015"/>
            <a:ext cx="1512663" cy="338554"/>
          </a:xfrm>
          <a:prstGeom prst="rect">
            <a:avLst/>
          </a:prstGeom>
          <a:solidFill>
            <a:schemeClr val="bg1"/>
          </a:solidFill>
          <a:ln w="28575">
            <a:solidFill>
              <a:srgbClr val="FF0000"/>
            </a:solidFill>
          </a:ln>
        </p:spPr>
        <p:txBody>
          <a:bodyPr wrap="square" rtlCol="0">
            <a:spAutoFit/>
          </a:bodyPr>
          <a:lstStyle/>
          <a:p>
            <a:pPr algn="ctr"/>
            <a:r>
              <a:rPr lang="en-US" sz="1600" dirty="0"/>
              <a:t>FEMA NBEOC</a:t>
            </a:r>
          </a:p>
        </p:txBody>
      </p:sp>
      <p:pic>
        <p:nvPicPr>
          <p:cNvPr id="46" name="Picture 45">
            <a:extLst>
              <a:ext uri="{FF2B5EF4-FFF2-40B4-BE49-F238E27FC236}">
                <a16:creationId xmlns:a16="http://schemas.microsoft.com/office/drawing/2014/main" id="{38EAF0D8-76B1-4B12-8219-330551EF73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97821" y="2430954"/>
            <a:ext cx="3541634" cy="2941198"/>
          </a:xfrm>
          <a:prstGeom prst="ellipse">
            <a:avLst/>
          </a:prstGeom>
          <a:ln>
            <a:noFill/>
          </a:ln>
          <a:effectLst>
            <a:softEdge rad="112500"/>
          </a:effectLst>
        </p:spPr>
      </p:pic>
      <p:cxnSp>
        <p:nvCxnSpPr>
          <p:cNvPr id="48" name="Straight Arrow Connector 47">
            <a:extLst>
              <a:ext uri="{FF2B5EF4-FFF2-40B4-BE49-F238E27FC236}">
                <a16:creationId xmlns:a16="http://schemas.microsoft.com/office/drawing/2014/main" id="{0B724205-B7CD-47FA-8B48-1A9D97B55BB1}"/>
              </a:ext>
            </a:extLst>
          </p:cNvPr>
          <p:cNvCxnSpPr>
            <a:cxnSpLocks/>
            <a:stCxn id="36" idx="1"/>
          </p:cNvCxnSpPr>
          <p:nvPr/>
        </p:nvCxnSpPr>
        <p:spPr>
          <a:xfrm flipH="1">
            <a:off x="4987845" y="2281363"/>
            <a:ext cx="1322894" cy="12331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599EB30-2400-483D-89B3-8351B773996F}"/>
              </a:ext>
            </a:extLst>
          </p:cNvPr>
          <p:cNvCxnSpPr>
            <a:cxnSpLocks/>
            <a:stCxn id="37" idx="1"/>
          </p:cNvCxnSpPr>
          <p:nvPr/>
        </p:nvCxnSpPr>
        <p:spPr>
          <a:xfrm flipH="1" flipV="1">
            <a:off x="5220363" y="3862457"/>
            <a:ext cx="1919350" cy="9759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99D5A86-67C6-4219-9639-E90AC87A903B}"/>
              </a:ext>
            </a:extLst>
          </p:cNvPr>
          <p:cNvCxnSpPr>
            <a:cxnSpLocks/>
            <a:stCxn id="38" idx="0"/>
          </p:cNvCxnSpPr>
          <p:nvPr/>
        </p:nvCxnSpPr>
        <p:spPr>
          <a:xfrm flipH="1" flipV="1">
            <a:off x="4999037" y="3976638"/>
            <a:ext cx="1615397" cy="20363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9825107-B67A-47B3-AF0F-9C6F94B47D8E}"/>
              </a:ext>
            </a:extLst>
          </p:cNvPr>
          <p:cNvCxnSpPr>
            <a:cxnSpLocks/>
            <a:stCxn id="39" idx="0"/>
          </p:cNvCxnSpPr>
          <p:nvPr/>
        </p:nvCxnSpPr>
        <p:spPr>
          <a:xfrm flipV="1">
            <a:off x="4567972" y="4119058"/>
            <a:ext cx="203500" cy="20470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BD218B0-02E7-4D4F-8F7C-34EFF1B12AA0}"/>
              </a:ext>
            </a:extLst>
          </p:cNvPr>
          <p:cNvCxnSpPr>
            <a:cxnSpLocks/>
            <a:stCxn id="40" idx="3"/>
          </p:cNvCxnSpPr>
          <p:nvPr/>
        </p:nvCxnSpPr>
        <p:spPr>
          <a:xfrm flipV="1">
            <a:off x="2625929" y="4092473"/>
            <a:ext cx="1875243" cy="20898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B171ADB-29BC-479B-98B4-FD218A26362C}"/>
              </a:ext>
            </a:extLst>
          </p:cNvPr>
          <p:cNvCxnSpPr>
            <a:cxnSpLocks/>
            <a:stCxn id="43" idx="3"/>
          </p:cNvCxnSpPr>
          <p:nvPr/>
        </p:nvCxnSpPr>
        <p:spPr>
          <a:xfrm flipV="1">
            <a:off x="2469397" y="3829940"/>
            <a:ext cx="2023380" cy="87984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143C81F-E30D-40E9-9102-1F38A9B177EE}"/>
              </a:ext>
            </a:extLst>
          </p:cNvPr>
          <p:cNvCxnSpPr>
            <a:cxnSpLocks/>
            <a:stCxn id="35" idx="2"/>
          </p:cNvCxnSpPr>
          <p:nvPr/>
        </p:nvCxnSpPr>
        <p:spPr>
          <a:xfrm>
            <a:off x="2785876" y="2145569"/>
            <a:ext cx="1979495" cy="12980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6C4F1402-E9D0-4340-B092-5A46E73A3B48}"/>
              </a:ext>
            </a:extLst>
          </p:cNvPr>
          <p:cNvSpPr txBox="1"/>
          <p:nvPr/>
        </p:nvSpPr>
        <p:spPr>
          <a:xfrm>
            <a:off x="2995989" y="1507386"/>
            <a:ext cx="776655" cy="276999"/>
          </a:xfrm>
          <a:prstGeom prst="rect">
            <a:avLst/>
          </a:prstGeom>
          <a:solidFill>
            <a:schemeClr val="bg1"/>
          </a:solidFill>
          <a:ln w="28575">
            <a:solidFill>
              <a:srgbClr val="FF0000"/>
            </a:solidFill>
          </a:ln>
        </p:spPr>
        <p:txBody>
          <a:bodyPr wrap="square" rtlCol="0">
            <a:spAutoFit/>
          </a:bodyPr>
          <a:lstStyle/>
          <a:p>
            <a:pPr algn="ctr"/>
            <a:r>
              <a:rPr lang="en-US" sz="1200" dirty="0"/>
              <a:t>US DOE</a:t>
            </a:r>
          </a:p>
        </p:txBody>
      </p:sp>
      <p:sp>
        <p:nvSpPr>
          <p:cNvPr id="68" name="TextBox 67">
            <a:extLst>
              <a:ext uri="{FF2B5EF4-FFF2-40B4-BE49-F238E27FC236}">
                <a16:creationId xmlns:a16="http://schemas.microsoft.com/office/drawing/2014/main" id="{FD0EE6C0-4B84-4FC8-B95C-5C97031A5320}"/>
              </a:ext>
            </a:extLst>
          </p:cNvPr>
          <p:cNvSpPr txBox="1"/>
          <p:nvPr/>
        </p:nvSpPr>
        <p:spPr>
          <a:xfrm>
            <a:off x="3139029" y="1224784"/>
            <a:ext cx="776655" cy="276999"/>
          </a:xfrm>
          <a:prstGeom prst="rect">
            <a:avLst/>
          </a:prstGeom>
          <a:solidFill>
            <a:schemeClr val="bg1"/>
          </a:solidFill>
          <a:ln w="28575">
            <a:solidFill>
              <a:srgbClr val="FF0000"/>
            </a:solidFill>
          </a:ln>
        </p:spPr>
        <p:txBody>
          <a:bodyPr wrap="square" rtlCol="0">
            <a:spAutoFit/>
          </a:bodyPr>
          <a:lstStyle/>
          <a:p>
            <a:pPr algn="ctr"/>
            <a:r>
              <a:rPr lang="en-US" sz="1200" dirty="0"/>
              <a:t>US DOT</a:t>
            </a:r>
          </a:p>
        </p:txBody>
      </p:sp>
      <p:sp>
        <p:nvSpPr>
          <p:cNvPr id="69" name="TextBox 68">
            <a:extLst>
              <a:ext uri="{FF2B5EF4-FFF2-40B4-BE49-F238E27FC236}">
                <a16:creationId xmlns:a16="http://schemas.microsoft.com/office/drawing/2014/main" id="{094602DD-20C0-4E2B-A45F-909E016063C0}"/>
              </a:ext>
            </a:extLst>
          </p:cNvPr>
          <p:cNvSpPr txBox="1"/>
          <p:nvPr/>
        </p:nvSpPr>
        <p:spPr>
          <a:xfrm>
            <a:off x="3345062" y="935931"/>
            <a:ext cx="776655" cy="276999"/>
          </a:xfrm>
          <a:prstGeom prst="rect">
            <a:avLst/>
          </a:prstGeom>
          <a:solidFill>
            <a:schemeClr val="bg1"/>
          </a:solidFill>
          <a:ln w="28575">
            <a:solidFill>
              <a:srgbClr val="FF0000"/>
            </a:solidFill>
          </a:ln>
        </p:spPr>
        <p:txBody>
          <a:bodyPr wrap="square" rtlCol="0">
            <a:spAutoFit/>
          </a:bodyPr>
          <a:lstStyle/>
          <a:p>
            <a:pPr algn="ctr"/>
            <a:r>
              <a:rPr lang="en-US" sz="1200" dirty="0"/>
              <a:t>DOD</a:t>
            </a:r>
          </a:p>
        </p:txBody>
      </p:sp>
      <p:sp>
        <p:nvSpPr>
          <p:cNvPr id="70" name="TextBox 69">
            <a:extLst>
              <a:ext uri="{FF2B5EF4-FFF2-40B4-BE49-F238E27FC236}">
                <a16:creationId xmlns:a16="http://schemas.microsoft.com/office/drawing/2014/main" id="{E98C2E59-D8E2-44B6-BF64-2D5904A7B465}"/>
              </a:ext>
            </a:extLst>
          </p:cNvPr>
          <p:cNvSpPr txBox="1"/>
          <p:nvPr/>
        </p:nvSpPr>
        <p:spPr>
          <a:xfrm>
            <a:off x="3801090" y="1511028"/>
            <a:ext cx="776655" cy="276999"/>
          </a:xfrm>
          <a:prstGeom prst="rect">
            <a:avLst/>
          </a:prstGeom>
          <a:solidFill>
            <a:schemeClr val="bg1"/>
          </a:solidFill>
          <a:ln w="28575">
            <a:solidFill>
              <a:srgbClr val="FF0000"/>
            </a:solidFill>
          </a:ln>
        </p:spPr>
        <p:txBody>
          <a:bodyPr wrap="square" rtlCol="0">
            <a:spAutoFit/>
          </a:bodyPr>
          <a:lstStyle/>
          <a:p>
            <a:pPr algn="ctr"/>
            <a:r>
              <a:rPr lang="en-US" sz="1200" dirty="0"/>
              <a:t>NOAA</a:t>
            </a:r>
          </a:p>
        </p:txBody>
      </p:sp>
      <p:sp>
        <p:nvSpPr>
          <p:cNvPr id="71" name="TextBox 70">
            <a:extLst>
              <a:ext uri="{FF2B5EF4-FFF2-40B4-BE49-F238E27FC236}">
                <a16:creationId xmlns:a16="http://schemas.microsoft.com/office/drawing/2014/main" id="{50DE2B8B-D67D-4133-A788-F23F7760EBBB}"/>
              </a:ext>
            </a:extLst>
          </p:cNvPr>
          <p:cNvSpPr txBox="1"/>
          <p:nvPr/>
        </p:nvSpPr>
        <p:spPr>
          <a:xfrm>
            <a:off x="859265" y="2455984"/>
            <a:ext cx="1512663" cy="584775"/>
          </a:xfrm>
          <a:prstGeom prst="rect">
            <a:avLst/>
          </a:prstGeom>
          <a:solidFill>
            <a:schemeClr val="bg1"/>
          </a:solidFill>
          <a:ln w="28575">
            <a:solidFill>
              <a:srgbClr val="FF0000"/>
            </a:solidFill>
          </a:ln>
        </p:spPr>
        <p:txBody>
          <a:bodyPr wrap="square" rtlCol="0">
            <a:spAutoFit/>
          </a:bodyPr>
          <a:lstStyle/>
          <a:p>
            <a:pPr algn="ctr"/>
            <a:r>
              <a:rPr lang="en-US" sz="1600" dirty="0"/>
              <a:t>FEMA LOGISTICS</a:t>
            </a:r>
          </a:p>
        </p:txBody>
      </p:sp>
      <p:sp>
        <p:nvSpPr>
          <p:cNvPr id="7" name="TextBox 6">
            <a:extLst>
              <a:ext uri="{FF2B5EF4-FFF2-40B4-BE49-F238E27FC236}">
                <a16:creationId xmlns:a16="http://schemas.microsoft.com/office/drawing/2014/main" id="{B06D36E5-233F-4C1D-9515-D78A45693207}"/>
              </a:ext>
            </a:extLst>
          </p:cNvPr>
          <p:cNvSpPr txBox="1"/>
          <p:nvPr/>
        </p:nvSpPr>
        <p:spPr>
          <a:xfrm>
            <a:off x="3054582" y="3339715"/>
            <a:ext cx="1273409" cy="369332"/>
          </a:xfrm>
          <a:prstGeom prst="rect">
            <a:avLst/>
          </a:prstGeom>
          <a:solidFill>
            <a:srgbClr val="FFFFFF"/>
          </a:solidFill>
          <a:ln w="38100">
            <a:solidFill>
              <a:srgbClr val="FF0000"/>
            </a:solidFill>
          </a:ln>
        </p:spPr>
        <p:txBody>
          <a:bodyPr wrap="square" rtlCol="0">
            <a:spAutoFit/>
          </a:bodyPr>
          <a:lstStyle/>
          <a:p>
            <a:pPr algn="ctr"/>
            <a:r>
              <a:rPr lang="en-US" dirty="0">
                <a:solidFill>
                  <a:srgbClr val="FF0000"/>
                </a:solidFill>
                <a:effectLst>
                  <a:outerShdw blurRad="38100" dist="38100" dir="2700000" algn="tl">
                    <a:srgbClr val="000000">
                      <a:alpha val="43137"/>
                    </a:srgbClr>
                  </a:outerShdw>
                </a:effectLst>
              </a:rPr>
              <a:t>FLORENCE</a:t>
            </a:r>
          </a:p>
        </p:txBody>
      </p:sp>
      <p:sp>
        <p:nvSpPr>
          <p:cNvPr id="3" name="Date Placeholder 2">
            <a:extLst>
              <a:ext uri="{FF2B5EF4-FFF2-40B4-BE49-F238E27FC236}">
                <a16:creationId xmlns:a16="http://schemas.microsoft.com/office/drawing/2014/main" id="{3D466589-8849-4500-811C-5A0AE36E1C75}"/>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00D3B466-0FF9-4420-AF7E-EC73075FF523}"/>
              </a:ext>
            </a:extLst>
          </p:cNvPr>
          <p:cNvSpPr>
            <a:spLocks noGrp="1"/>
          </p:cNvSpPr>
          <p:nvPr>
            <p:ph type="ftr" sz="quarter" idx="11"/>
          </p:nvPr>
        </p:nvSpPr>
        <p:spPr/>
        <p:txBody>
          <a:bodyPr/>
          <a:lstStyle/>
          <a:p>
            <a:r>
              <a:rPr lang="en-US"/>
              <a:t>PROPRIETRY INFORMATION - ALL HAZARDS CONSORTIUM -  SISE GIS COMMITTEE</a:t>
            </a:r>
          </a:p>
        </p:txBody>
      </p:sp>
    </p:spTree>
    <p:extLst>
      <p:ext uri="{BB962C8B-B14F-4D97-AF65-F5344CB8AC3E}">
        <p14:creationId xmlns:p14="http://schemas.microsoft.com/office/powerpoint/2010/main" val="2157049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352DF5-D754-46F6-94DF-EB2F983EF2BB}"/>
              </a:ext>
            </a:extLst>
          </p:cNvPr>
          <p:cNvSpPr txBox="1">
            <a:spLocks noChangeArrowheads="1"/>
          </p:cNvSpPr>
          <p:nvPr/>
        </p:nvSpPr>
        <p:spPr>
          <a:xfrm>
            <a:off x="956571" y="5124450"/>
            <a:ext cx="6780970" cy="7905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ctr"/>
            <a:r>
              <a:rPr lang="en-US" sz="1800" dirty="0"/>
              <a:t>Chair, SISE GIS Committee</a:t>
            </a:r>
          </a:p>
          <a:p>
            <a:pPr algn="ctr"/>
            <a:endParaRPr lang="en-US" sz="1800" dirty="0"/>
          </a:p>
          <a:p>
            <a:pPr algn="ctr"/>
            <a:r>
              <a:rPr lang="en-US" sz="1800" dirty="0"/>
              <a:t>LinkedIn: https://www.linkedin.com/in/kari-hicks-82360029/</a:t>
            </a:r>
            <a:endParaRPr lang="en-US" sz="2800" dirty="0"/>
          </a:p>
        </p:txBody>
      </p:sp>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5</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277056" y="111189"/>
            <a:ext cx="8140001" cy="1325563"/>
          </a:xfrm>
        </p:spPr>
        <p:txBody>
          <a:bodyPr>
            <a:normAutofit/>
          </a:bodyPr>
          <a:lstStyle/>
          <a:p>
            <a:pPr algn="ctr" rtl="0" eaLnBrk="1" latinLnBrk="0" hangingPunct="1"/>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Opening Remarks</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9DBC867E-A1FD-4276-8FDA-6BE08F891F17}"/>
              </a:ext>
            </a:extLst>
          </p:cNvPr>
          <p:cNvPicPr>
            <a:picLocks noChangeAspect="1"/>
          </p:cNvPicPr>
          <p:nvPr/>
        </p:nvPicPr>
        <p:blipFill>
          <a:blip r:embed="rId2"/>
          <a:stretch>
            <a:fillRect/>
          </a:stretch>
        </p:blipFill>
        <p:spPr>
          <a:xfrm>
            <a:off x="2095666" y="1376363"/>
            <a:ext cx="4502780" cy="33670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00026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D6041AB-D722-44AD-8E73-DB4487ECF48D}"/>
              </a:ext>
            </a:extLst>
          </p:cNvPr>
          <p:cNvSpPr/>
          <p:nvPr/>
        </p:nvSpPr>
        <p:spPr>
          <a:xfrm>
            <a:off x="-65988" y="1316835"/>
            <a:ext cx="9209989" cy="5485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FB7DB384-DE0E-4292-B001-4D45ED7D1EE6}"/>
              </a:ext>
            </a:extLst>
          </p:cNvPr>
          <p:cNvSpPr/>
          <p:nvPr/>
        </p:nvSpPr>
        <p:spPr>
          <a:xfrm rot="20451806">
            <a:off x="4248011" y="1755869"/>
            <a:ext cx="1909845" cy="426721"/>
          </a:xfrm>
          <a:prstGeom prst="rightArrow">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A513281D-6018-4EFC-ADEF-0E1AE9A1DF67}"/>
              </a:ext>
            </a:extLst>
          </p:cNvPr>
          <p:cNvSpPr txBox="1"/>
          <p:nvPr/>
        </p:nvSpPr>
        <p:spPr>
          <a:xfrm>
            <a:off x="1845140" y="1337694"/>
            <a:ext cx="2866621" cy="707886"/>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SISE Framework Using ORL Standard </a:t>
            </a:r>
          </a:p>
        </p:txBody>
      </p:sp>
      <p:sp>
        <p:nvSpPr>
          <p:cNvPr id="54" name="TextBox 53">
            <a:extLst>
              <a:ext uri="{FF2B5EF4-FFF2-40B4-BE49-F238E27FC236}">
                <a16:creationId xmlns:a16="http://schemas.microsoft.com/office/drawing/2014/main" id="{AC1F8297-EC7E-4434-AC4A-5FEC42B28B56}"/>
              </a:ext>
            </a:extLst>
          </p:cNvPr>
          <p:cNvSpPr txBox="1"/>
          <p:nvPr/>
        </p:nvSpPr>
        <p:spPr>
          <a:xfrm>
            <a:off x="93630" y="1744675"/>
            <a:ext cx="1426370"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rPr>
              <a:t>User</a:t>
            </a:r>
          </a:p>
        </p:txBody>
      </p:sp>
      <p:sp>
        <p:nvSpPr>
          <p:cNvPr id="31" name="TextBox 30">
            <a:extLst>
              <a:ext uri="{FF2B5EF4-FFF2-40B4-BE49-F238E27FC236}">
                <a16:creationId xmlns:a16="http://schemas.microsoft.com/office/drawing/2014/main" id="{B4F2E256-78EE-4608-AD10-B3E8A3CDFB7D}"/>
              </a:ext>
            </a:extLst>
          </p:cNvPr>
          <p:cNvSpPr txBox="1"/>
          <p:nvPr/>
        </p:nvSpPr>
        <p:spPr>
          <a:xfrm>
            <a:off x="2847418" y="5919838"/>
            <a:ext cx="3262435" cy="815608"/>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Data Analytics, Modeling &amp; Exercises</a:t>
            </a:r>
          </a:p>
          <a:p>
            <a:pPr algn="ctr"/>
            <a:r>
              <a:rPr lang="en-US" sz="1100" dirty="0"/>
              <a:t>(Creating What If’s, Monitoring Rolling Costs of Response, Determining Cascading Impacts &amp; Supply Chain Disruptions, Support Exercises)</a:t>
            </a:r>
          </a:p>
        </p:txBody>
      </p:sp>
      <p:sp>
        <p:nvSpPr>
          <p:cNvPr id="47" name="TextBox 46">
            <a:extLst>
              <a:ext uri="{FF2B5EF4-FFF2-40B4-BE49-F238E27FC236}">
                <a16:creationId xmlns:a16="http://schemas.microsoft.com/office/drawing/2014/main" id="{CD6FD529-2AB1-41C8-A036-04A09F08E11F}"/>
              </a:ext>
            </a:extLst>
          </p:cNvPr>
          <p:cNvSpPr txBox="1"/>
          <p:nvPr/>
        </p:nvSpPr>
        <p:spPr>
          <a:xfrm rot="18523063">
            <a:off x="1387887" y="3517723"/>
            <a:ext cx="2101723" cy="261610"/>
          </a:xfrm>
          <a:prstGeom prst="rect">
            <a:avLst/>
          </a:prstGeom>
          <a:noFill/>
        </p:spPr>
        <p:txBody>
          <a:bodyPr wrap="square" rtlCol="0">
            <a:spAutoFit/>
          </a:bodyPr>
          <a:lstStyle/>
          <a:p>
            <a:pPr algn="ctr"/>
            <a:r>
              <a:rPr lang="en-US" sz="1100" dirty="0"/>
              <a:t> </a:t>
            </a:r>
          </a:p>
        </p:txBody>
      </p:sp>
      <p:pic>
        <p:nvPicPr>
          <p:cNvPr id="55" name="Picture 54">
            <a:extLst>
              <a:ext uri="{FF2B5EF4-FFF2-40B4-BE49-F238E27FC236}">
                <a16:creationId xmlns:a16="http://schemas.microsoft.com/office/drawing/2014/main" id="{2536775F-257F-4E0A-887A-BC9055A3EBAC}"/>
              </a:ext>
            </a:extLst>
          </p:cNvPr>
          <p:cNvPicPr>
            <a:picLocks noChangeAspect="1"/>
          </p:cNvPicPr>
          <p:nvPr/>
        </p:nvPicPr>
        <p:blipFill>
          <a:blip r:embed="rId2"/>
          <a:stretch>
            <a:fillRect/>
          </a:stretch>
        </p:blipFill>
        <p:spPr>
          <a:xfrm rot="21095123">
            <a:off x="500517" y="4387627"/>
            <a:ext cx="1180062" cy="1180062"/>
          </a:xfrm>
          <a:prstGeom prst="rect">
            <a:avLst/>
          </a:prstGeom>
          <a:ln>
            <a:noFill/>
          </a:ln>
          <a:effectLst>
            <a:outerShdw blurRad="190500" algn="tl" rotWithShape="0">
              <a:srgbClr val="000000">
                <a:alpha val="70000"/>
              </a:srgbClr>
            </a:outerShdw>
          </a:effectLst>
        </p:spPr>
      </p:pic>
      <p:sp>
        <p:nvSpPr>
          <p:cNvPr id="60" name="TextBox 59">
            <a:extLst>
              <a:ext uri="{FF2B5EF4-FFF2-40B4-BE49-F238E27FC236}">
                <a16:creationId xmlns:a16="http://schemas.microsoft.com/office/drawing/2014/main" id="{D689E3E3-CCCF-4ED2-B566-FE04FB823D19}"/>
              </a:ext>
            </a:extLst>
          </p:cNvPr>
          <p:cNvSpPr txBox="1"/>
          <p:nvPr/>
        </p:nvSpPr>
        <p:spPr>
          <a:xfrm>
            <a:off x="15182" y="5724724"/>
            <a:ext cx="2932628" cy="892552"/>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rPr>
              <a:t>Operational Coordination</a:t>
            </a:r>
          </a:p>
          <a:p>
            <a:pPr algn="ctr"/>
            <a:r>
              <a:rPr lang="en-US" sz="1200" dirty="0"/>
              <a:t>(Multi-State and Multi-Sector Operational Coordination on Operational Delays &amp; Work Arounds)</a:t>
            </a:r>
          </a:p>
        </p:txBody>
      </p:sp>
      <p:pic>
        <p:nvPicPr>
          <p:cNvPr id="67" name="Picture 66">
            <a:extLst>
              <a:ext uri="{FF2B5EF4-FFF2-40B4-BE49-F238E27FC236}">
                <a16:creationId xmlns:a16="http://schemas.microsoft.com/office/drawing/2014/main" id="{19430443-E629-44D6-9285-72875064FEAC}"/>
              </a:ext>
            </a:extLst>
          </p:cNvPr>
          <p:cNvPicPr>
            <a:picLocks noChangeAspect="1"/>
          </p:cNvPicPr>
          <p:nvPr/>
        </p:nvPicPr>
        <p:blipFill>
          <a:blip r:embed="rId3"/>
          <a:stretch>
            <a:fillRect/>
          </a:stretch>
        </p:blipFill>
        <p:spPr>
          <a:xfrm rot="347338">
            <a:off x="2821427" y="4630226"/>
            <a:ext cx="1320720" cy="1226133"/>
          </a:xfrm>
          <a:prstGeom prst="rect">
            <a:avLst/>
          </a:prstGeom>
          <a:ln>
            <a:noFill/>
          </a:ln>
          <a:effectLst>
            <a:outerShdw blurRad="190500" algn="tl" rotWithShape="0">
              <a:srgbClr val="000000">
                <a:alpha val="70000"/>
              </a:srgbClr>
            </a:outerShdw>
          </a:effectLst>
        </p:spPr>
      </p:pic>
      <p:sp>
        <p:nvSpPr>
          <p:cNvPr id="36" name="Title 1">
            <a:extLst>
              <a:ext uri="{FF2B5EF4-FFF2-40B4-BE49-F238E27FC236}">
                <a16:creationId xmlns:a16="http://schemas.microsoft.com/office/drawing/2014/main" id="{DECEDDC3-1000-40D7-8B18-15F002442C81}"/>
              </a:ext>
            </a:extLst>
          </p:cNvPr>
          <p:cNvSpPr txBox="1">
            <a:spLocks/>
          </p:cNvSpPr>
          <p:nvPr/>
        </p:nvSpPr>
        <p:spPr>
          <a:xfrm>
            <a:off x="225655" y="156434"/>
            <a:ext cx="8918345" cy="761182"/>
          </a:xfrm>
          <a:prstGeom prst="rect">
            <a:avLst/>
          </a:prstGeom>
          <a:noFill/>
        </p:spPr>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chemeClr val="tx1"/>
                </a:solidFill>
                <a:effectLst>
                  <a:outerShdw blurRad="38100" dist="38100" dir="2700000" algn="tl">
                    <a:srgbClr val="000000">
                      <a:alpha val="43137"/>
                    </a:srgbClr>
                  </a:outerShdw>
                </a:effectLst>
                <a:latin typeface="+mn-lt"/>
                <a:ea typeface="+mn-ea"/>
                <a:cs typeface="+mn-cs"/>
              </a:rPr>
              <a:t>Long Term SISE Strategy</a:t>
            </a:r>
          </a:p>
        </p:txBody>
      </p:sp>
      <p:grpSp>
        <p:nvGrpSpPr>
          <p:cNvPr id="4" name="Group 3">
            <a:extLst>
              <a:ext uri="{FF2B5EF4-FFF2-40B4-BE49-F238E27FC236}">
                <a16:creationId xmlns:a16="http://schemas.microsoft.com/office/drawing/2014/main" id="{8214AAC9-0479-4C22-A0BB-4D778DC8BD65}"/>
              </a:ext>
            </a:extLst>
          </p:cNvPr>
          <p:cNvGrpSpPr/>
          <p:nvPr/>
        </p:nvGrpSpPr>
        <p:grpSpPr>
          <a:xfrm>
            <a:off x="5933579" y="1222890"/>
            <a:ext cx="3111641" cy="5113599"/>
            <a:chOff x="5933577" y="1222888"/>
            <a:chExt cx="3111641" cy="5113599"/>
          </a:xfrm>
        </p:grpSpPr>
        <p:sp>
          <p:nvSpPr>
            <p:cNvPr id="27" name="TextBox 26">
              <a:extLst>
                <a:ext uri="{FF2B5EF4-FFF2-40B4-BE49-F238E27FC236}">
                  <a16:creationId xmlns:a16="http://schemas.microsoft.com/office/drawing/2014/main" id="{D9FB9F56-5EF6-42F6-819F-832EE58980B6}"/>
                </a:ext>
              </a:extLst>
            </p:cNvPr>
            <p:cNvSpPr txBox="1"/>
            <p:nvPr/>
          </p:nvSpPr>
          <p:spPr>
            <a:xfrm>
              <a:off x="7437302" y="1240960"/>
              <a:ext cx="1607916" cy="338554"/>
            </a:xfrm>
            <a:prstGeom prst="rect">
              <a:avLst/>
            </a:prstGeom>
            <a:noFill/>
          </p:spPr>
          <p:txBody>
            <a:bodyPr wrap="square" rtlCol="0">
              <a:spAutoFit/>
            </a:bodyPr>
            <a:lstStyle/>
            <a:p>
              <a:pPr algn="ctr"/>
              <a:r>
                <a:rPr lang="en-US" sz="1600" b="1" dirty="0">
                  <a:effectLst>
                    <a:outerShdw blurRad="38100" dist="38100" dir="2700000" algn="tl">
                      <a:srgbClr val="000000">
                        <a:alpha val="43137"/>
                      </a:srgbClr>
                    </a:outerShdw>
                  </a:effectLst>
                </a:rPr>
                <a:t>Private Sector</a:t>
              </a:r>
            </a:p>
          </p:txBody>
        </p:sp>
        <p:sp>
          <p:nvSpPr>
            <p:cNvPr id="28" name="TextBox 27">
              <a:extLst>
                <a:ext uri="{FF2B5EF4-FFF2-40B4-BE49-F238E27FC236}">
                  <a16:creationId xmlns:a16="http://schemas.microsoft.com/office/drawing/2014/main" id="{461517B7-C6FB-4654-95FB-BD8E39331821}"/>
                </a:ext>
              </a:extLst>
            </p:cNvPr>
            <p:cNvSpPr txBox="1"/>
            <p:nvPr/>
          </p:nvSpPr>
          <p:spPr>
            <a:xfrm>
              <a:off x="7591989" y="3528795"/>
              <a:ext cx="1298542" cy="738664"/>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State/Local Fusion Centers &amp; DOTs</a:t>
              </a:r>
            </a:p>
          </p:txBody>
        </p:sp>
        <p:sp>
          <p:nvSpPr>
            <p:cNvPr id="56" name="TextBox 55">
              <a:extLst>
                <a:ext uri="{FF2B5EF4-FFF2-40B4-BE49-F238E27FC236}">
                  <a16:creationId xmlns:a16="http://schemas.microsoft.com/office/drawing/2014/main" id="{5FAFC703-6FF6-4B3C-BA19-11D75B2DA90C}"/>
                </a:ext>
              </a:extLst>
            </p:cNvPr>
            <p:cNvSpPr txBox="1"/>
            <p:nvPr/>
          </p:nvSpPr>
          <p:spPr>
            <a:xfrm>
              <a:off x="5976862" y="2347773"/>
              <a:ext cx="1375175"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State/Local EOCs</a:t>
              </a:r>
            </a:p>
          </p:txBody>
        </p:sp>
        <p:sp>
          <p:nvSpPr>
            <p:cNvPr id="57" name="TextBox 56">
              <a:extLst>
                <a:ext uri="{FF2B5EF4-FFF2-40B4-BE49-F238E27FC236}">
                  <a16:creationId xmlns:a16="http://schemas.microsoft.com/office/drawing/2014/main" id="{AC08B049-D94B-404E-8F0E-83A643CC62B4}"/>
                </a:ext>
              </a:extLst>
            </p:cNvPr>
            <p:cNvSpPr txBox="1"/>
            <p:nvPr/>
          </p:nvSpPr>
          <p:spPr>
            <a:xfrm>
              <a:off x="5933577" y="5813267"/>
              <a:ext cx="2852521" cy="523220"/>
            </a:xfrm>
            <a:prstGeom prst="rect">
              <a:avLst/>
            </a:prstGeom>
            <a:noFill/>
          </p:spPr>
          <p:txBody>
            <a:bodyPr wrap="square" rtlCol="0">
              <a:spAutoFit/>
            </a:bodyPr>
            <a:lstStyle/>
            <a:p>
              <a:pPr algn="ctr"/>
              <a:r>
                <a:rPr lang="en-US" sz="1400" b="1" dirty="0">
                  <a:effectLst>
                    <a:outerShdw blurRad="38100" dist="38100" dir="2700000" algn="tl">
                      <a:srgbClr val="000000">
                        <a:alpha val="43137"/>
                      </a:srgbClr>
                    </a:outerShdw>
                  </a:effectLst>
                </a:rPr>
                <a:t>Federal Dashboards</a:t>
              </a:r>
            </a:p>
            <a:p>
              <a:pPr algn="ctr"/>
              <a:r>
                <a:rPr lang="en-US" sz="1400" b="1" dirty="0">
                  <a:effectLst>
                    <a:outerShdw blurRad="38100" dist="38100" dir="2700000" algn="tl">
                      <a:srgbClr val="000000">
                        <a:alpha val="43137"/>
                      </a:srgbClr>
                    </a:outerShdw>
                  </a:effectLst>
                </a:rPr>
                <a:t>(FEMA, DHS NICC, DOE, etc..)</a:t>
              </a:r>
            </a:p>
          </p:txBody>
        </p:sp>
        <p:pic>
          <p:nvPicPr>
            <p:cNvPr id="66" name="Picture 65">
              <a:extLst>
                <a:ext uri="{FF2B5EF4-FFF2-40B4-BE49-F238E27FC236}">
                  <a16:creationId xmlns:a16="http://schemas.microsoft.com/office/drawing/2014/main" id="{E0F13A01-4C39-4E39-9CB4-F6CC208BF32B}"/>
                </a:ext>
              </a:extLst>
            </p:cNvPr>
            <p:cNvPicPr>
              <a:picLocks noChangeAspect="1"/>
            </p:cNvPicPr>
            <p:nvPr/>
          </p:nvPicPr>
          <p:blipFill>
            <a:blip r:embed="rId4"/>
            <a:stretch>
              <a:fillRect/>
            </a:stretch>
          </p:blipFill>
          <p:spPr>
            <a:xfrm rot="21188926">
              <a:off x="6199489" y="4724464"/>
              <a:ext cx="1780983" cy="1022612"/>
            </a:xfrm>
            <a:prstGeom prst="rect">
              <a:avLst/>
            </a:prstGeom>
            <a:ln>
              <a:noFill/>
            </a:ln>
            <a:effectLst>
              <a:outerShdw blurRad="190500" algn="tl" rotWithShape="0">
                <a:srgbClr val="000000">
                  <a:alpha val="70000"/>
                </a:srgbClr>
              </a:outerShdw>
            </a:effectLst>
          </p:spPr>
        </p:pic>
        <p:pic>
          <p:nvPicPr>
            <p:cNvPr id="39" name="Picture 38">
              <a:extLst>
                <a:ext uri="{FF2B5EF4-FFF2-40B4-BE49-F238E27FC236}">
                  <a16:creationId xmlns:a16="http://schemas.microsoft.com/office/drawing/2014/main" id="{C38E6188-99A2-4267-92C5-59CFD22F1984}"/>
                </a:ext>
              </a:extLst>
            </p:cNvPr>
            <p:cNvPicPr>
              <a:picLocks noChangeAspect="1"/>
            </p:cNvPicPr>
            <p:nvPr/>
          </p:nvPicPr>
          <p:blipFill>
            <a:blip r:embed="rId4"/>
            <a:stretch>
              <a:fillRect/>
            </a:stretch>
          </p:blipFill>
          <p:spPr>
            <a:xfrm rot="21188926">
              <a:off x="7347582" y="2225814"/>
              <a:ext cx="1375052" cy="789533"/>
            </a:xfrm>
            <a:prstGeom prst="rect">
              <a:avLst/>
            </a:prstGeom>
            <a:ln>
              <a:noFill/>
            </a:ln>
            <a:effectLst>
              <a:outerShdw blurRad="190500" algn="tl" rotWithShape="0">
                <a:srgbClr val="000000">
                  <a:alpha val="70000"/>
                </a:srgbClr>
              </a:outerShdw>
            </a:effectLst>
          </p:spPr>
        </p:pic>
        <p:pic>
          <p:nvPicPr>
            <p:cNvPr id="49" name="Picture 48">
              <a:extLst>
                <a:ext uri="{FF2B5EF4-FFF2-40B4-BE49-F238E27FC236}">
                  <a16:creationId xmlns:a16="http://schemas.microsoft.com/office/drawing/2014/main" id="{FE7BFB3A-777E-4165-9A44-EE944AE91DD9}"/>
                </a:ext>
              </a:extLst>
            </p:cNvPr>
            <p:cNvPicPr>
              <a:picLocks noChangeAspect="1"/>
            </p:cNvPicPr>
            <p:nvPr/>
          </p:nvPicPr>
          <p:blipFill>
            <a:blip r:embed="rId4"/>
            <a:stretch>
              <a:fillRect/>
            </a:stretch>
          </p:blipFill>
          <p:spPr>
            <a:xfrm rot="500989">
              <a:off x="6070535" y="3174398"/>
              <a:ext cx="1375052" cy="789533"/>
            </a:xfrm>
            <a:prstGeom prst="rect">
              <a:avLst/>
            </a:prstGeom>
            <a:ln>
              <a:noFill/>
            </a:ln>
            <a:effectLst>
              <a:outerShdw blurRad="190500" algn="tl" rotWithShape="0">
                <a:srgbClr val="000000">
                  <a:alpha val="70000"/>
                </a:srgbClr>
              </a:outerShdw>
            </a:effectLst>
          </p:spPr>
        </p:pic>
        <p:pic>
          <p:nvPicPr>
            <p:cNvPr id="50" name="Picture 49">
              <a:extLst>
                <a:ext uri="{FF2B5EF4-FFF2-40B4-BE49-F238E27FC236}">
                  <a16:creationId xmlns:a16="http://schemas.microsoft.com/office/drawing/2014/main" id="{7B4142AF-FCC5-4B5A-84D0-E5CD516DC14D}"/>
                </a:ext>
              </a:extLst>
            </p:cNvPr>
            <p:cNvPicPr>
              <a:picLocks noChangeAspect="1"/>
            </p:cNvPicPr>
            <p:nvPr/>
          </p:nvPicPr>
          <p:blipFill>
            <a:blip r:embed="rId4"/>
            <a:stretch>
              <a:fillRect/>
            </a:stretch>
          </p:blipFill>
          <p:spPr>
            <a:xfrm rot="476011">
              <a:off x="6187036" y="1222888"/>
              <a:ext cx="1375052" cy="789533"/>
            </a:xfrm>
            <a:prstGeom prst="rect">
              <a:avLst/>
            </a:prstGeom>
            <a:ln>
              <a:noFill/>
            </a:ln>
            <a:effectLst>
              <a:outerShdw blurRad="190500" algn="tl" rotWithShape="0">
                <a:srgbClr val="000000">
                  <a:alpha val="70000"/>
                </a:srgbClr>
              </a:outerShdw>
            </a:effectLst>
          </p:spPr>
        </p:pic>
      </p:grpSp>
      <p:pic>
        <p:nvPicPr>
          <p:cNvPr id="2" name="Picture 1">
            <a:extLst>
              <a:ext uri="{FF2B5EF4-FFF2-40B4-BE49-F238E27FC236}">
                <a16:creationId xmlns:a16="http://schemas.microsoft.com/office/drawing/2014/main" id="{0B49BDBF-DF0E-4991-8BE5-5B0577AE6555}"/>
              </a:ext>
            </a:extLst>
          </p:cNvPr>
          <p:cNvPicPr>
            <a:picLocks noChangeAspect="1"/>
          </p:cNvPicPr>
          <p:nvPr/>
        </p:nvPicPr>
        <p:blipFill>
          <a:blip r:embed="rId5"/>
          <a:stretch>
            <a:fillRect/>
          </a:stretch>
        </p:blipFill>
        <p:spPr>
          <a:xfrm rot="20898315">
            <a:off x="4506547" y="4649892"/>
            <a:ext cx="917519" cy="948289"/>
          </a:xfrm>
          <a:prstGeom prst="rect">
            <a:avLst/>
          </a:prstGeom>
          <a:ln>
            <a:noFill/>
          </a:ln>
          <a:effectLst>
            <a:outerShdw blurRad="190500" algn="tl" rotWithShape="0">
              <a:srgbClr val="000000">
                <a:alpha val="70000"/>
              </a:srgbClr>
            </a:outerShdw>
          </a:effectLst>
        </p:spPr>
      </p:pic>
      <p:sp>
        <p:nvSpPr>
          <p:cNvPr id="3" name="Date Placeholder 2">
            <a:extLst>
              <a:ext uri="{FF2B5EF4-FFF2-40B4-BE49-F238E27FC236}">
                <a16:creationId xmlns:a16="http://schemas.microsoft.com/office/drawing/2014/main" id="{1B52235F-9ED4-4436-B1F8-AF51A39277D8}"/>
              </a:ext>
            </a:extLst>
          </p:cNvPr>
          <p:cNvSpPr>
            <a:spLocks noGrp="1"/>
          </p:cNvSpPr>
          <p:nvPr>
            <p:ph type="dt" sz="half" idx="10"/>
          </p:nvPr>
        </p:nvSpPr>
        <p:spPr/>
        <p:txBody>
          <a:bodyPr/>
          <a:lstStyle/>
          <a:p>
            <a:r>
              <a:rPr lang="en-US"/>
              <a:t>May 22, 2019</a:t>
            </a:r>
          </a:p>
        </p:txBody>
      </p:sp>
      <p:sp>
        <p:nvSpPr>
          <p:cNvPr id="6" name="Footer Placeholder 5">
            <a:extLst>
              <a:ext uri="{FF2B5EF4-FFF2-40B4-BE49-F238E27FC236}">
                <a16:creationId xmlns:a16="http://schemas.microsoft.com/office/drawing/2014/main" id="{1CB91A5A-8628-4D36-BC6C-F58876919C99}"/>
              </a:ext>
            </a:extLst>
          </p:cNvPr>
          <p:cNvSpPr>
            <a:spLocks noGrp="1"/>
          </p:cNvSpPr>
          <p:nvPr>
            <p:ph type="ftr" sz="quarter" idx="11"/>
          </p:nvPr>
        </p:nvSpPr>
        <p:spPr/>
        <p:txBody>
          <a:bodyPr/>
          <a:lstStyle/>
          <a:p>
            <a:r>
              <a:rPr lang="en-US"/>
              <a:t>PROPRIETRY INFORMATION - ALL HAZARDS CONSORTIUM -  SISE GIS COMMITTEE</a:t>
            </a:r>
          </a:p>
        </p:txBody>
      </p:sp>
      <p:sp>
        <p:nvSpPr>
          <p:cNvPr id="7" name="Slide Number Placeholder 6">
            <a:extLst>
              <a:ext uri="{FF2B5EF4-FFF2-40B4-BE49-F238E27FC236}">
                <a16:creationId xmlns:a16="http://schemas.microsoft.com/office/drawing/2014/main" id="{9F396FBD-7FD7-4989-B317-4B12B9FF267E}"/>
              </a:ext>
            </a:extLst>
          </p:cNvPr>
          <p:cNvSpPr>
            <a:spLocks noGrp="1"/>
          </p:cNvSpPr>
          <p:nvPr>
            <p:ph type="sldNum" sz="quarter" idx="12"/>
          </p:nvPr>
        </p:nvSpPr>
        <p:spPr/>
        <p:txBody>
          <a:bodyPr/>
          <a:lstStyle/>
          <a:p>
            <a:fld id="{03D77F84-1FB4-45B1-8F00-BFB208A3D17C}" type="slidenum">
              <a:rPr lang="en-US" smtClean="0"/>
              <a:t>50</a:t>
            </a:fld>
            <a:endParaRPr lang="en-US"/>
          </a:p>
        </p:txBody>
      </p:sp>
      <p:grpSp>
        <p:nvGrpSpPr>
          <p:cNvPr id="11" name="Group 10">
            <a:extLst>
              <a:ext uri="{FF2B5EF4-FFF2-40B4-BE49-F238E27FC236}">
                <a16:creationId xmlns:a16="http://schemas.microsoft.com/office/drawing/2014/main" id="{687D0201-E49F-4807-84CD-E5B3B947AEA5}"/>
              </a:ext>
            </a:extLst>
          </p:cNvPr>
          <p:cNvGrpSpPr/>
          <p:nvPr/>
        </p:nvGrpSpPr>
        <p:grpSpPr>
          <a:xfrm>
            <a:off x="341207" y="1863343"/>
            <a:ext cx="5914085" cy="2783791"/>
            <a:chOff x="341205" y="1863341"/>
            <a:chExt cx="5914085" cy="2783791"/>
          </a:xfrm>
        </p:grpSpPr>
        <p:pic>
          <p:nvPicPr>
            <p:cNvPr id="5" name="Picture 4">
              <a:extLst>
                <a:ext uri="{FF2B5EF4-FFF2-40B4-BE49-F238E27FC236}">
                  <a16:creationId xmlns:a16="http://schemas.microsoft.com/office/drawing/2014/main" id="{53B2731A-8A19-46FA-A032-B2BCEF8235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41205" y="2310679"/>
              <a:ext cx="803816" cy="799958"/>
            </a:xfrm>
            <a:prstGeom prst="rect">
              <a:avLst/>
            </a:prstGeom>
            <a:ln>
              <a:noFill/>
            </a:ln>
            <a:effectLst>
              <a:outerShdw blurRad="190500" algn="tl" rotWithShape="0">
                <a:srgbClr val="000000">
                  <a:alpha val="70000"/>
                </a:srgbClr>
              </a:outerShdw>
            </a:effectLst>
          </p:spPr>
        </p:pic>
        <p:sp>
          <p:nvSpPr>
            <p:cNvPr id="8" name="Arrow: Right 7">
              <a:extLst>
                <a:ext uri="{FF2B5EF4-FFF2-40B4-BE49-F238E27FC236}">
                  <a16:creationId xmlns:a16="http://schemas.microsoft.com/office/drawing/2014/main" id="{E2E36399-BA5B-4778-AB62-90215FE32946}"/>
                </a:ext>
              </a:extLst>
            </p:cNvPr>
            <p:cNvSpPr/>
            <p:nvPr/>
          </p:nvSpPr>
          <p:spPr>
            <a:xfrm>
              <a:off x="1226199" y="2313921"/>
              <a:ext cx="707252" cy="426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B738AD8C-9611-4F7F-A314-FA7CFE7BD41D}"/>
                </a:ext>
              </a:extLst>
            </p:cNvPr>
            <p:cNvSpPr/>
            <p:nvPr/>
          </p:nvSpPr>
          <p:spPr>
            <a:xfrm rot="717276">
              <a:off x="4230779" y="3056912"/>
              <a:ext cx="1686031" cy="426721"/>
            </a:xfrm>
            <a:prstGeom prst="rightArrow">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61F008E5-3913-4C29-B037-598EB0A1DCFF}"/>
                </a:ext>
              </a:extLst>
            </p:cNvPr>
            <p:cNvSpPr/>
            <p:nvPr/>
          </p:nvSpPr>
          <p:spPr>
            <a:xfrm rot="4296410">
              <a:off x="2949373" y="3723581"/>
              <a:ext cx="1272481" cy="426721"/>
            </a:xfrm>
            <a:prstGeom prst="rightArrow">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4EFD5142-DF32-4F06-A7F6-1198518BFA7C}"/>
                </a:ext>
              </a:extLst>
            </p:cNvPr>
            <p:cNvSpPr/>
            <p:nvPr/>
          </p:nvSpPr>
          <p:spPr>
            <a:xfrm rot="1979816">
              <a:off x="3741337" y="3805970"/>
              <a:ext cx="2513953" cy="426721"/>
            </a:xfrm>
            <a:prstGeom prst="rightArrow">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A159593-3D74-4240-9475-5889B36E7008}"/>
                </a:ext>
              </a:extLst>
            </p:cNvPr>
            <p:cNvSpPr txBox="1"/>
            <p:nvPr/>
          </p:nvSpPr>
          <p:spPr>
            <a:xfrm rot="20451806">
              <a:off x="4121019" y="1863341"/>
              <a:ext cx="2038814" cy="261610"/>
            </a:xfrm>
            <a:prstGeom prst="rect">
              <a:avLst/>
            </a:prstGeom>
            <a:noFill/>
          </p:spPr>
          <p:txBody>
            <a:bodyPr wrap="square" rtlCol="0">
              <a:spAutoFit/>
            </a:bodyPr>
            <a:lstStyle/>
            <a:p>
              <a:pPr algn="ctr"/>
              <a:endParaRPr lang="en-US" sz="1100" dirty="0"/>
            </a:p>
          </p:txBody>
        </p:sp>
        <p:sp>
          <p:nvSpPr>
            <p:cNvPr id="48" name="Arrow: Right 47">
              <a:extLst>
                <a:ext uri="{FF2B5EF4-FFF2-40B4-BE49-F238E27FC236}">
                  <a16:creationId xmlns:a16="http://schemas.microsoft.com/office/drawing/2014/main" id="{9BCC5022-9EAA-469B-9394-B6C8151D1E0F}"/>
                </a:ext>
              </a:extLst>
            </p:cNvPr>
            <p:cNvSpPr/>
            <p:nvPr/>
          </p:nvSpPr>
          <p:spPr>
            <a:xfrm rot="7713285">
              <a:off x="1493006" y="3647021"/>
              <a:ext cx="1573500" cy="426721"/>
            </a:xfrm>
            <a:prstGeom prst="rightArrow">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C118C0FA-E1B3-4900-B04D-3CFF9B4102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8234" y="2091400"/>
              <a:ext cx="1914021" cy="1294304"/>
            </a:xfrm>
            <a:prstGeom prst="rect">
              <a:avLst/>
            </a:prstGeom>
          </p:spPr>
        </p:pic>
      </p:grpSp>
    </p:spTree>
    <p:extLst>
      <p:ext uri="{BB962C8B-B14F-4D97-AF65-F5344CB8AC3E}">
        <p14:creationId xmlns:p14="http://schemas.microsoft.com/office/powerpoint/2010/main" val="3294736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8352DF5-D754-46F6-94DF-EB2F983EF2BB}"/>
              </a:ext>
            </a:extLst>
          </p:cNvPr>
          <p:cNvSpPr txBox="1">
            <a:spLocks noChangeArrowheads="1"/>
          </p:cNvSpPr>
          <p:nvPr/>
        </p:nvSpPr>
        <p:spPr>
          <a:xfrm>
            <a:off x="956571" y="5124450"/>
            <a:ext cx="6780970" cy="7905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b="1" kern="1200">
                <a:solidFill>
                  <a:schemeClr val="accent1"/>
                </a:solidFill>
                <a:effectLst>
                  <a:outerShdw blurRad="38100" dist="38100" dir="2700000" algn="tl">
                    <a:srgbClr val="000000">
                      <a:alpha val="43137"/>
                    </a:srgbClr>
                  </a:outerShdw>
                </a:effectLst>
                <a:latin typeface="Abadi" panose="020B0604020104020204" pitchFamily="34" charset="0"/>
                <a:ea typeface="+mj-ea"/>
                <a:cs typeface="+mj-cs"/>
              </a:defRPr>
            </a:lvl1pPr>
          </a:lstStyle>
          <a:p>
            <a:pPr algn="ctr"/>
            <a:r>
              <a:rPr lang="en-US" sz="1800" dirty="0"/>
              <a:t>Chair, SISE GIS Committee</a:t>
            </a:r>
          </a:p>
          <a:p>
            <a:pPr algn="ctr"/>
            <a:endParaRPr lang="en-US" sz="1800" dirty="0"/>
          </a:p>
          <a:p>
            <a:pPr algn="ctr"/>
            <a:r>
              <a:rPr lang="en-US" sz="1800" dirty="0"/>
              <a:t>LinkedIn: https://www.linkedin.com/in/kari-hicks-82360029/</a:t>
            </a:r>
            <a:endParaRPr lang="en-US" sz="2800" dirty="0"/>
          </a:p>
        </p:txBody>
      </p:sp>
      <p:sp>
        <p:nvSpPr>
          <p:cNvPr id="2" name="Date Placeholder 1">
            <a:extLst>
              <a:ext uri="{FF2B5EF4-FFF2-40B4-BE49-F238E27FC236}">
                <a16:creationId xmlns:a16="http://schemas.microsoft.com/office/drawing/2014/main" id="{964CE058-4D37-4FA6-9781-0AE20ABB62A3}"/>
              </a:ext>
            </a:extLst>
          </p:cNvPr>
          <p:cNvSpPr>
            <a:spLocks noGrp="1"/>
          </p:cNvSpPr>
          <p:nvPr>
            <p:ph type="dt" sz="half" idx="10"/>
          </p:nvPr>
        </p:nvSpPr>
        <p:spPr/>
        <p:txBody>
          <a:bodyPr/>
          <a:lstStyle/>
          <a:p>
            <a:r>
              <a:rPr lang="en-US"/>
              <a:t>May 22, 2019</a:t>
            </a:r>
          </a:p>
        </p:txBody>
      </p:sp>
      <p:sp>
        <p:nvSpPr>
          <p:cNvPr id="4" name="Footer Placeholder 3">
            <a:extLst>
              <a:ext uri="{FF2B5EF4-FFF2-40B4-BE49-F238E27FC236}">
                <a16:creationId xmlns:a16="http://schemas.microsoft.com/office/drawing/2014/main" id="{7E177843-7375-455F-86CF-63689DE1C12B}"/>
              </a:ext>
            </a:extLst>
          </p:cNvPr>
          <p:cNvSpPr>
            <a:spLocks noGrp="1"/>
          </p:cNvSpPr>
          <p:nvPr>
            <p:ph type="ftr" sz="quarter" idx="11"/>
          </p:nvPr>
        </p:nvSpPr>
        <p:spPr>
          <a:xfrm>
            <a:off x="3028948" y="6468489"/>
            <a:ext cx="3086100" cy="365125"/>
          </a:xfrm>
        </p:spPr>
        <p:txBody>
          <a:bodyPr/>
          <a:lstStyle/>
          <a:p>
            <a:r>
              <a:rPr lang="en-US"/>
              <a:t>PROPRIETRY INFORMATION - ALL HAZARDS CONSORTIUM -  SISE GIS COMMITTEE</a:t>
            </a:r>
            <a:endParaRPr lang="en-US" dirty="0"/>
          </a:p>
        </p:txBody>
      </p:sp>
      <p:sp>
        <p:nvSpPr>
          <p:cNvPr id="5" name="Slide Number Placeholder 4">
            <a:extLst>
              <a:ext uri="{FF2B5EF4-FFF2-40B4-BE49-F238E27FC236}">
                <a16:creationId xmlns:a16="http://schemas.microsoft.com/office/drawing/2014/main" id="{0139A1AB-8936-4253-8918-D1C31C98DD5F}"/>
              </a:ext>
            </a:extLst>
          </p:cNvPr>
          <p:cNvSpPr>
            <a:spLocks noGrp="1"/>
          </p:cNvSpPr>
          <p:nvPr>
            <p:ph type="sldNum" sz="quarter" idx="12"/>
          </p:nvPr>
        </p:nvSpPr>
        <p:spPr/>
        <p:txBody>
          <a:bodyPr/>
          <a:lstStyle/>
          <a:p>
            <a:fld id="{82A91265-CC9C-4248-B6A1-F551EE530367}" type="slidenum">
              <a:rPr lang="en-US" smtClean="0"/>
              <a:pPr/>
              <a:t>51</a:t>
            </a:fld>
            <a:endParaRPr lang="en-US"/>
          </a:p>
        </p:txBody>
      </p:sp>
      <p:sp>
        <p:nvSpPr>
          <p:cNvPr id="3" name="Title 2">
            <a:extLst>
              <a:ext uri="{FF2B5EF4-FFF2-40B4-BE49-F238E27FC236}">
                <a16:creationId xmlns:a16="http://schemas.microsoft.com/office/drawing/2014/main" id="{792C1F04-1D1B-4E49-A178-B16CB580D956}"/>
              </a:ext>
            </a:extLst>
          </p:cNvPr>
          <p:cNvSpPr>
            <a:spLocks noGrp="1"/>
          </p:cNvSpPr>
          <p:nvPr>
            <p:ph type="title"/>
          </p:nvPr>
        </p:nvSpPr>
        <p:spPr>
          <a:xfrm>
            <a:off x="277056" y="111189"/>
            <a:ext cx="8140001" cy="1325563"/>
          </a:xfrm>
        </p:spPr>
        <p:txBody>
          <a:bodyPr>
            <a:normAutofit/>
          </a:bodyPr>
          <a:lstStyle/>
          <a:p>
            <a:pPr algn="ctr" rtl="0" eaLnBrk="1" latinLnBrk="0" hangingPunct="1"/>
            <a:r>
              <a:rPr lang="en-US" sz="48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Closing</a:t>
            </a:r>
            <a:r>
              <a:rPr lang="en-US" sz="4800" b="1" kern="1200"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rPr>
              <a:t> Remarks</a:t>
            </a:r>
            <a:endParaRPr lang="en-US" sz="4000" b="1" dirty="0">
              <a:solidFill>
                <a:srgbClr val="000000"/>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6" name="Picture 5">
            <a:extLst>
              <a:ext uri="{FF2B5EF4-FFF2-40B4-BE49-F238E27FC236}">
                <a16:creationId xmlns:a16="http://schemas.microsoft.com/office/drawing/2014/main" id="{9DBC867E-A1FD-4276-8FDA-6BE08F891F17}"/>
              </a:ext>
            </a:extLst>
          </p:cNvPr>
          <p:cNvPicPr>
            <a:picLocks noChangeAspect="1"/>
          </p:cNvPicPr>
          <p:nvPr/>
        </p:nvPicPr>
        <p:blipFill>
          <a:blip r:embed="rId2"/>
          <a:stretch>
            <a:fillRect/>
          </a:stretch>
        </p:blipFill>
        <p:spPr>
          <a:xfrm>
            <a:off x="2095666" y="1376363"/>
            <a:ext cx="4502780" cy="336708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80362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863D5-809D-41B4-B311-9F5FF3844812}"/>
              </a:ext>
            </a:extLst>
          </p:cNvPr>
          <p:cNvSpPr>
            <a:spLocks noGrp="1"/>
          </p:cNvSpPr>
          <p:nvPr>
            <p:ph type="ctrTitle"/>
          </p:nvPr>
        </p:nvSpPr>
        <p:spPr>
          <a:xfrm>
            <a:off x="-142875" y="-700993"/>
            <a:ext cx="7772400" cy="2387600"/>
          </a:xfrm>
        </p:spPr>
        <p:txBody>
          <a:bodyPr>
            <a:normAutofit/>
          </a:bodyPr>
          <a:lstStyle/>
          <a:p>
            <a:r>
              <a:rPr lang="en-US" sz="4800" b="1" dirty="0">
                <a:effectLst>
                  <a:outerShdw blurRad="38100" dist="38100" dir="2700000" algn="tl">
                    <a:srgbClr val="000000">
                      <a:alpha val="43137"/>
                    </a:srgbClr>
                  </a:outerShdw>
                </a:effectLst>
              </a:rPr>
              <a:t>SISE GIS /ORL Committee Meeting</a:t>
            </a:r>
          </a:p>
        </p:txBody>
      </p:sp>
      <p:sp>
        <p:nvSpPr>
          <p:cNvPr id="3" name="Subtitle 2">
            <a:extLst>
              <a:ext uri="{FF2B5EF4-FFF2-40B4-BE49-F238E27FC236}">
                <a16:creationId xmlns:a16="http://schemas.microsoft.com/office/drawing/2014/main" id="{A8AEE329-4D5B-4151-BD6B-F254F2E36093}"/>
              </a:ext>
            </a:extLst>
          </p:cNvPr>
          <p:cNvSpPr>
            <a:spLocks noGrp="1"/>
          </p:cNvSpPr>
          <p:nvPr>
            <p:ph type="subTitle" idx="1"/>
          </p:nvPr>
        </p:nvSpPr>
        <p:spPr>
          <a:xfrm>
            <a:off x="903514" y="5552378"/>
            <a:ext cx="6858000" cy="1108544"/>
          </a:xfrm>
        </p:spPr>
        <p:txBody>
          <a:bodyPr>
            <a:normAutofit/>
          </a:bodyPr>
          <a:lstStyle/>
          <a:p>
            <a:r>
              <a:rPr lang="en-US" dirty="0"/>
              <a:t>Better More Organized Data…Faster Decision Making</a:t>
            </a:r>
          </a:p>
          <a:p>
            <a:r>
              <a:rPr lang="en-US" dirty="0"/>
              <a:t>May 2019</a:t>
            </a:r>
          </a:p>
        </p:txBody>
      </p:sp>
      <p:pic>
        <p:nvPicPr>
          <p:cNvPr id="134" name="Picture 133">
            <a:extLst>
              <a:ext uri="{FF2B5EF4-FFF2-40B4-BE49-F238E27FC236}">
                <a16:creationId xmlns:a16="http://schemas.microsoft.com/office/drawing/2014/main" id="{5BD66254-E8A6-431F-B8A3-DC650DED6972}"/>
              </a:ext>
            </a:extLst>
          </p:cNvPr>
          <p:cNvPicPr>
            <a:picLocks noChangeAspect="1"/>
          </p:cNvPicPr>
          <p:nvPr/>
        </p:nvPicPr>
        <p:blipFill>
          <a:blip r:embed="rId2"/>
          <a:stretch>
            <a:fillRect/>
          </a:stretch>
        </p:blipFill>
        <p:spPr>
          <a:xfrm rot="21265293">
            <a:off x="745800" y="2056486"/>
            <a:ext cx="2076385" cy="1050701"/>
          </a:xfrm>
          <a:prstGeom prst="rect">
            <a:avLst/>
          </a:prstGeom>
          <a:ln>
            <a:noFill/>
          </a:ln>
          <a:effectLst>
            <a:outerShdw blurRad="190500" algn="tl" rotWithShape="0">
              <a:srgbClr val="000000">
                <a:alpha val="70000"/>
              </a:srgbClr>
            </a:outerShdw>
          </a:effectLst>
        </p:spPr>
      </p:pic>
      <p:pic>
        <p:nvPicPr>
          <p:cNvPr id="135" name="Content Placeholder 6" descr="A screenshot of a video game&#10;&#10;Description automatically generated">
            <a:extLst>
              <a:ext uri="{FF2B5EF4-FFF2-40B4-BE49-F238E27FC236}">
                <a16:creationId xmlns:a16="http://schemas.microsoft.com/office/drawing/2014/main" id="{C7E4AF42-8AEB-4BB7-87BB-CD87C1EFB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15858">
            <a:off x="5587007" y="3593018"/>
            <a:ext cx="2369661" cy="1322991"/>
          </a:xfrm>
          <a:prstGeom prst="rect">
            <a:avLst/>
          </a:prstGeom>
          <a:ln>
            <a:noFill/>
          </a:ln>
          <a:effectLst>
            <a:outerShdw blurRad="190500" algn="tl" rotWithShape="0">
              <a:srgbClr val="000000">
                <a:alpha val="70000"/>
              </a:srgbClr>
            </a:outerShdw>
          </a:effectLst>
        </p:spPr>
      </p:pic>
      <p:pic>
        <p:nvPicPr>
          <p:cNvPr id="136" name="Picture 135">
            <a:extLst>
              <a:ext uri="{FF2B5EF4-FFF2-40B4-BE49-F238E27FC236}">
                <a16:creationId xmlns:a16="http://schemas.microsoft.com/office/drawing/2014/main" id="{85158B32-3DA2-44D9-873E-7B5827B94A62}"/>
              </a:ext>
            </a:extLst>
          </p:cNvPr>
          <p:cNvPicPr>
            <a:picLocks noChangeAspect="1"/>
          </p:cNvPicPr>
          <p:nvPr/>
        </p:nvPicPr>
        <p:blipFill>
          <a:blip r:embed="rId4"/>
          <a:stretch>
            <a:fillRect/>
          </a:stretch>
        </p:blipFill>
        <p:spPr>
          <a:xfrm rot="320866">
            <a:off x="5943105" y="2064828"/>
            <a:ext cx="2349333" cy="1242961"/>
          </a:xfrm>
          <a:prstGeom prst="rect">
            <a:avLst/>
          </a:prstGeom>
          <a:ln>
            <a:noFill/>
          </a:ln>
          <a:effectLst>
            <a:outerShdw blurRad="190500" algn="tl" rotWithShape="0">
              <a:srgbClr val="000000">
                <a:alpha val="70000"/>
              </a:srgbClr>
            </a:outerShdw>
          </a:effectLst>
        </p:spPr>
      </p:pic>
      <p:pic>
        <p:nvPicPr>
          <p:cNvPr id="137" name="Picture 136">
            <a:extLst>
              <a:ext uri="{FF2B5EF4-FFF2-40B4-BE49-F238E27FC236}">
                <a16:creationId xmlns:a16="http://schemas.microsoft.com/office/drawing/2014/main" id="{A159C90C-974C-41DD-90E6-50AA1A0FCE28}"/>
              </a:ext>
            </a:extLst>
          </p:cNvPr>
          <p:cNvPicPr>
            <a:picLocks noChangeAspect="1"/>
          </p:cNvPicPr>
          <p:nvPr/>
        </p:nvPicPr>
        <p:blipFill>
          <a:blip r:embed="rId5"/>
          <a:stretch>
            <a:fillRect/>
          </a:stretch>
        </p:blipFill>
        <p:spPr>
          <a:xfrm>
            <a:off x="3442166" y="4430250"/>
            <a:ext cx="1965585" cy="939220"/>
          </a:xfrm>
          <a:prstGeom prst="rect">
            <a:avLst/>
          </a:prstGeom>
          <a:ln>
            <a:noFill/>
          </a:ln>
          <a:effectLst>
            <a:outerShdw blurRad="190500" algn="tl" rotWithShape="0">
              <a:srgbClr val="000000">
                <a:alpha val="70000"/>
              </a:srgbClr>
            </a:outerShdw>
          </a:effectLst>
        </p:spPr>
      </p:pic>
      <p:pic>
        <p:nvPicPr>
          <p:cNvPr id="138" name="Picture 137">
            <a:extLst>
              <a:ext uri="{FF2B5EF4-FFF2-40B4-BE49-F238E27FC236}">
                <a16:creationId xmlns:a16="http://schemas.microsoft.com/office/drawing/2014/main" id="{F615450F-CE0C-463B-BC93-90FEB72A2706}"/>
              </a:ext>
            </a:extLst>
          </p:cNvPr>
          <p:cNvPicPr>
            <a:picLocks noChangeAspect="1"/>
          </p:cNvPicPr>
          <p:nvPr/>
        </p:nvPicPr>
        <p:blipFill>
          <a:blip r:embed="rId6"/>
          <a:stretch>
            <a:fillRect/>
          </a:stretch>
        </p:blipFill>
        <p:spPr>
          <a:xfrm rot="504048">
            <a:off x="506384" y="3548556"/>
            <a:ext cx="2555219" cy="1389052"/>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D622BE99-A235-46F3-A0C5-B7D715B12930}"/>
              </a:ext>
            </a:extLst>
          </p:cNvPr>
          <p:cNvPicPr>
            <a:picLocks noChangeAspect="1"/>
          </p:cNvPicPr>
          <p:nvPr/>
        </p:nvPicPr>
        <p:blipFill rotWithShape="1">
          <a:blip r:embed="rId7">
            <a:extLst>
              <a:ext uri="{28A0092B-C50C-407E-A947-70E740481C1C}">
                <a14:useLocalDpi xmlns:a14="http://schemas.microsoft.com/office/drawing/2010/main" val="0"/>
              </a:ext>
            </a:extLst>
          </a:blip>
          <a:srcRect l="1" r="-213"/>
          <a:stretch/>
        </p:blipFill>
        <p:spPr>
          <a:xfrm>
            <a:off x="2670369" y="2001620"/>
            <a:ext cx="3136446" cy="22769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8416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099A-BC9E-4A47-8986-E454339315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91A859A-390D-451F-943E-107E1D4D85E9}"/>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5FB2B5DF-4491-41E4-A9C1-EC462FEEA23E}"/>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F6D5F55B-DE25-4E8D-AE82-AE476AD4D964}"/>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4D70496B-B4E3-4567-B49F-82D6023D512E}"/>
              </a:ext>
            </a:extLst>
          </p:cNvPr>
          <p:cNvSpPr>
            <a:spLocks noGrp="1"/>
          </p:cNvSpPr>
          <p:nvPr>
            <p:ph type="sldNum" sz="quarter" idx="12"/>
          </p:nvPr>
        </p:nvSpPr>
        <p:spPr/>
        <p:txBody>
          <a:bodyPr/>
          <a:lstStyle/>
          <a:p>
            <a:fld id="{3880281C-F672-4671-9DCC-F8AD2EA309D3}" type="slidenum">
              <a:rPr lang="en-US" smtClean="0"/>
              <a:t>53</a:t>
            </a:fld>
            <a:endParaRPr lang="en-US"/>
          </a:p>
        </p:txBody>
      </p:sp>
    </p:spTree>
    <p:extLst>
      <p:ext uri="{BB962C8B-B14F-4D97-AF65-F5344CB8AC3E}">
        <p14:creationId xmlns:p14="http://schemas.microsoft.com/office/powerpoint/2010/main" val="21627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2A45-32D9-486D-B040-BB67A041DCE9}"/>
              </a:ext>
            </a:extLst>
          </p:cNvPr>
          <p:cNvSpPr>
            <a:spLocks noGrp="1"/>
          </p:cNvSpPr>
          <p:nvPr>
            <p:ph type="title"/>
          </p:nvPr>
        </p:nvSpPr>
        <p:spPr>
          <a:xfrm>
            <a:off x="548263" y="264642"/>
            <a:ext cx="7886700" cy="760289"/>
          </a:xfrm>
        </p:spPr>
        <p:txBody>
          <a:bodyPr/>
          <a:lstStyle/>
          <a:p>
            <a:r>
              <a:rPr lang="en-US" b="1" dirty="0">
                <a:effectLst>
                  <a:outerShdw blurRad="38100" dist="38100" dir="2700000" algn="tl">
                    <a:srgbClr val="000000">
                      <a:alpha val="43137"/>
                    </a:srgbClr>
                  </a:outerShdw>
                </a:effectLst>
              </a:rPr>
              <a:t>Agenda – May 22 Wednesday</a:t>
            </a:r>
          </a:p>
        </p:txBody>
      </p:sp>
      <p:graphicFrame>
        <p:nvGraphicFramePr>
          <p:cNvPr id="4" name="Content Placeholder 3">
            <a:extLst>
              <a:ext uri="{FF2B5EF4-FFF2-40B4-BE49-F238E27FC236}">
                <a16:creationId xmlns:a16="http://schemas.microsoft.com/office/drawing/2014/main" id="{3585FD3B-EDF8-480E-AA3E-0F38E2E6895A}"/>
              </a:ext>
            </a:extLst>
          </p:cNvPr>
          <p:cNvGraphicFramePr>
            <a:graphicFrameLocks noGrp="1"/>
          </p:cNvGraphicFramePr>
          <p:nvPr>
            <p:ph idx="1"/>
            <p:extLst>
              <p:ext uri="{D42A27DB-BD31-4B8C-83A1-F6EECF244321}">
                <p14:modId xmlns:p14="http://schemas.microsoft.com/office/powerpoint/2010/main" val="3585349656"/>
              </p:ext>
            </p:extLst>
          </p:nvPr>
        </p:nvGraphicFramePr>
        <p:xfrm>
          <a:off x="580582" y="1042460"/>
          <a:ext cx="7558248" cy="5337025"/>
        </p:xfrm>
        <a:graphic>
          <a:graphicData uri="http://schemas.openxmlformats.org/drawingml/2006/table">
            <a:tbl>
              <a:tblPr firstRow="1" firstCol="1" bandRow="1">
                <a:tableStyleId>{5C22544A-7EE6-4342-B048-85BDC9FD1C3A}</a:tableStyleId>
              </a:tblPr>
              <a:tblGrid>
                <a:gridCol w="1075498">
                  <a:extLst>
                    <a:ext uri="{9D8B030D-6E8A-4147-A177-3AD203B41FA5}">
                      <a16:colId xmlns:a16="http://schemas.microsoft.com/office/drawing/2014/main" val="1964516304"/>
                    </a:ext>
                  </a:extLst>
                </a:gridCol>
                <a:gridCol w="6482750">
                  <a:extLst>
                    <a:ext uri="{9D8B030D-6E8A-4147-A177-3AD203B41FA5}">
                      <a16:colId xmlns:a16="http://schemas.microsoft.com/office/drawing/2014/main" val="3453051165"/>
                    </a:ext>
                  </a:extLst>
                </a:gridCol>
              </a:tblGrid>
              <a:tr h="400260">
                <a:tc>
                  <a:txBody>
                    <a:bodyPr/>
                    <a:lstStyle/>
                    <a:p>
                      <a:pPr marL="0" marR="0" algn="ctr">
                        <a:lnSpc>
                          <a:spcPct val="107000"/>
                        </a:lnSpc>
                        <a:spcBef>
                          <a:spcPts val="0"/>
                        </a:spcBef>
                        <a:spcAft>
                          <a:spcPts val="0"/>
                        </a:spcAft>
                      </a:pPr>
                      <a:r>
                        <a:rPr lang="en-US" sz="1800" b="0" dirty="0">
                          <a:effectLst/>
                          <a:latin typeface="+mn-lt"/>
                        </a:rPr>
                        <a:t>Time</a:t>
                      </a:r>
                      <a:endParaRPr lang="en-US" sz="1800" b="0" dirty="0">
                        <a:effectLst/>
                        <a:latin typeface="+mn-lt"/>
                        <a:ea typeface="Calibri" panose="020F0502020204030204" pitchFamily="34" charset="0"/>
                        <a:cs typeface="Times New Roman" panose="02020603050405020304" pitchFamily="18" charset="0"/>
                      </a:endParaRPr>
                    </a:p>
                  </a:txBody>
                  <a:tcPr marL="54412" marR="54412" marT="0" marB="0"/>
                </a:tc>
                <a:tc>
                  <a:txBody>
                    <a:bodyPr/>
                    <a:lstStyle/>
                    <a:p>
                      <a:pPr marL="0" marR="0">
                        <a:lnSpc>
                          <a:spcPct val="107000"/>
                        </a:lnSpc>
                        <a:spcBef>
                          <a:spcPts val="0"/>
                        </a:spcBef>
                        <a:spcAft>
                          <a:spcPts val="0"/>
                        </a:spcAft>
                      </a:pPr>
                      <a:r>
                        <a:rPr lang="en-US" sz="1800" b="0" dirty="0">
                          <a:effectLst/>
                          <a:latin typeface="+mn-lt"/>
                        </a:rPr>
                        <a:t>Description</a:t>
                      </a:r>
                      <a:endParaRPr lang="en-US" sz="1800" b="0" dirty="0">
                        <a:effectLst/>
                        <a:latin typeface="+mn-lt"/>
                        <a:ea typeface="Calibri" panose="020F0502020204030204" pitchFamily="34" charset="0"/>
                        <a:cs typeface="Times New Roman" panose="02020603050405020304" pitchFamily="18" charset="0"/>
                      </a:endParaRPr>
                    </a:p>
                  </a:txBody>
                  <a:tcPr marL="54412" marR="54412" marT="0" marB="0"/>
                </a:tc>
                <a:extLst>
                  <a:ext uri="{0D108BD9-81ED-4DB2-BD59-A6C34878D82A}">
                    <a16:rowId xmlns:a16="http://schemas.microsoft.com/office/drawing/2014/main" val="2051433207"/>
                  </a:ext>
                </a:extLst>
              </a:tr>
              <a:tr h="422905">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1:00pm</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Welcome &amp; Opening Remarks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9868808"/>
                  </a:ext>
                </a:extLst>
              </a:tr>
              <a:tr h="445943">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1:15pm</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Session #1 – Progress Report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Description:</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This session will a discussion on the progress of the GIS/ORL Committee of the SISE and onboarding of participants into the meeting facilitation tools</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4425272"/>
                  </a:ext>
                </a:extLst>
              </a:tr>
              <a:tr h="430012">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2:00pm</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Session #2 – Use Case Discussion – Damage Assessment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Description: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This session will focus on a discussion on a Use Case being developed for “damage assessment”. Focused on the impacts of the recent Hurricane Florence as a scenario, participants will walk through the SISE’s Use Case Development process and work towards short, mid and long-term solutions. Topics to include defining problem; cross sector impacts; possible government/industry data providers, data users and datasets; data sensitivity issues; and possible solutions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3847612"/>
                  </a:ext>
                </a:extLst>
              </a:tr>
              <a:tr h="570133">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3:00pm</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Session #3 – GIS/ORL Committee Decision Tools and Work Products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i="1" dirty="0">
                          <a:effectLst/>
                          <a:latin typeface="Calibri" panose="020F0502020204030204" pitchFamily="34" charset="0"/>
                          <a:ea typeface="Calibri" panose="020F0502020204030204" pitchFamily="34" charset="0"/>
                          <a:cs typeface="Times New Roman" panose="02020603050405020304" pitchFamily="18" charset="0"/>
                        </a:rPr>
                        <a:t>Description:</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The session will focus on the work products produced and the technical solutions/dashboards being tested for both decision makers and GIS technical personnel. Will include discussions on the ORL standard, current “ORL1” dataset library, dashboards and strategy for educating decision makers and technicians on the importance of this effort.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52589173"/>
                  </a:ext>
                </a:extLst>
              </a:tr>
              <a:tr h="527900">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4:00pm</a:t>
                      </a:r>
                    </a:p>
                  </a:txBody>
                  <a:tcPr marL="68580" marR="68580" marT="0" marB="0"/>
                </a:tc>
                <a:tc>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Conclusion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781948"/>
                  </a:ext>
                </a:extLst>
              </a:tr>
            </a:tbl>
          </a:graphicData>
        </a:graphic>
      </p:graphicFrame>
      <p:sp>
        <p:nvSpPr>
          <p:cNvPr id="3" name="Date Placeholder 2">
            <a:extLst>
              <a:ext uri="{FF2B5EF4-FFF2-40B4-BE49-F238E27FC236}">
                <a16:creationId xmlns:a16="http://schemas.microsoft.com/office/drawing/2014/main" id="{4480A338-66A0-4EDA-9318-369708E43D6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91A51C03-6572-4787-B188-756CA091ECF0}"/>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50DE4A55-3CCF-475B-8BDB-575AC5256811}"/>
              </a:ext>
            </a:extLst>
          </p:cNvPr>
          <p:cNvSpPr>
            <a:spLocks noGrp="1"/>
          </p:cNvSpPr>
          <p:nvPr>
            <p:ph type="sldNum" sz="quarter" idx="12"/>
          </p:nvPr>
        </p:nvSpPr>
        <p:spPr/>
        <p:txBody>
          <a:bodyPr/>
          <a:lstStyle/>
          <a:p>
            <a:fld id="{3880281C-F672-4671-9DCC-F8AD2EA309D3}" type="slidenum">
              <a:rPr lang="en-US" smtClean="0"/>
              <a:t>6</a:t>
            </a:fld>
            <a:endParaRPr lang="en-US"/>
          </a:p>
        </p:txBody>
      </p:sp>
    </p:spTree>
    <p:extLst>
      <p:ext uri="{BB962C8B-B14F-4D97-AF65-F5344CB8AC3E}">
        <p14:creationId xmlns:p14="http://schemas.microsoft.com/office/powerpoint/2010/main" val="540702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AB70B-A60E-4DB0-8D95-2DC26A2183AB}"/>
              </a:ext>
            </a:extLst>
          </p:cNvPr>
          <p:cNvSpPr>
            <a:spLocks noGrp="1"/>
          </p:cNvSpPr>
          <p:nvPr>
            <p:ph type="title"/>
          </p:nvPr>
        </p:nvSpPr>
        <p:spPr>
          <a:xfrm>
            <a:off x="241526" y="24266"/>
            <a:ext cx="7886700" cy="1325563"/>
          </a:xfrm>
        </p:spPr>
        <p:txBody>
          <a:bodyPr/>
          <a:lstStyle/>
          <a:p>
            <a:r>
              <a:rPr lang="en-US" b="1" dirty="0">
                <a:effectLst>
                  <a:outerShdw blurRad="38100" dist="38100" dir="2700000" algn="tl">
                    <a:srgbClr val="000000">
                      <a:alpha val="43137"/>
                    </a:srgbClr>
                  </a:outerShdw>
                </a:effectLst>
              </a:rPr>
              <a:t>SISE Facilitation Tools</a:t>
            </a:r>
          </a:p>
        </p:txBody>
      </p:sp>
      <p:sp>
        <p:nvSpPr>
          <p:cNvPr id="3" name="Content Placeholder 2">
            <a:extLst>
              <a:ext uri="{FF2B5EF4-FFF2-40B4-BE49-F238E27FC236}">
                <a16:creationId xmlns:a16="http://schemas.microsoft.com/office/drawing/2014/main" id="{D3823D3D-CC5B-4E2A-8155-CE91A593B18E}"/>
              </a:ext>
            </a:extLst>
          </p:cNvPr>
          <p:cNvSpPr>
            <a:spLocks noGrp="1"/>
          </p:cNvSpPr>
          <p:nvPr>
            <p:ph idx="1"/>
          </p:nvPr>
        </p:nvSpPr>
        <p:spPr>
          <a:xfrm>
            <a:off x="241526" y="1426029"/>
            <a:ext cx="4977493" cy="4351338"/>
          </a:xfrm>
        </p:spPr>
        <p:txBody>
          <a:bodyPr/>
          <a:lstStyle/>
          <a:p>
            <a:r>
              <a:rPr lang="en-US" dirty="0"/>
              <a:t>Virtual Meeting App - PADLET</a:t>
            </a:r>
          </a:p>
        </p:txBody>
      </p:sp>
      <p:sp>
        <p:nvSpPr>
          <p:cNvPr id="4" name="Date Placeholder 3">
            <a:extLst>
              <a:ext uri="{FF2B5EF4-FFF2-40B4-BE49-F238E27FC236}">
                <a16:creationId xmlns:a16="http://schemas.microsoft.com/office/drawing/2014/main" id="{281CD6D3-F526-420A-AA84-155B29557D78}"/>
              </a:ext>
            </a:extLst>
          </p:cNvPr>
          <p:cNvSpPr>
            <a:spLocks noGrp="1"/>
          </p:cNvSpPr>
          <p:nvPr>
            <p:ph type="dt" sz="half" idx="10"/>
          </p:nvPr>
        </p:nvSpPr>
        <p:spPr/>
        <p:txBody>
          <a:bodyPr/>
          <a:lstStyle/>
          <a:p>
            <a:r>
              <a:rPr lang="en-US"/>
              <a:t>May 22, 2019</a:t>
            </a:r>
          </a:p>
        </p:txBody>
      </p:sp>
      <p:sp>
        <p:nvSpPr>
          <p:cNvPr id="5" name="Footer Placeholder 4">
            <a:extLst>
              <a:ext uri="{FF2B5EF4-FFF2-40B4-BE49-F238E27FC236}">
                <a16:creationId xmlns:a16="http://schemas.microsoft.com/office/drawing/2014/main" id="{28F9B661-E057-4301-872D-C7EC926ED1CD}"/>
              </a:ext>
            </a:extLst>
          </p:cNvPr>
          <p:cNvSpPr>
            <a:spLocks noGrp="1"/>
          </p:cNvSpPr>
          <p:nvPr>
            <p:ph type="ftr" sz="quarter" idx="11"/>
          </p:nvPr>
        </p:nvSpPr>
        <p:spPr/>
        <p:txBody>
          <a:bodyPr/>
          <a:lstStyle/>
          <a:p>
            <a:r>
              <a:rPr lang="en-US"/>
              <a:t>PROPRIETRY INFORMATION - ALL HAZARDS CONSORTIUM -  SISE GIS COMMITTEE</a:t>
            </a:r>
          </a:p>
        </p:txBody>
      </p:sp>
      <p:sp>
        <p:nvSpPr>
          <p:cNvPr id="6" name="Slide Number Placeholder 5">
            <a:extLst>
              <a:ext uri="{FF2B5EF4-FFF2-40B4-BE49-F238E27FC236}">
                <a16:creationId xmlns:a16="http://schemas.microsoft.com/office/drawing/2014/main" id="{E0408FE7-17BF-4142-85EA-83732347168D}"/>
              </a:ext>
            </a:extLst>
          </p:cNvPr>
          <p:cNvSpPr>
            <a:spLocks noGrp="1"/>
          </p:cNvSpPr>
          <p:nvPr>
            <p:ph type="sldNum" sz="quarter" idx="12"/>
          </p:nvPr>
        </p:nvSpPr>
        <p:spPr/>
        <p:txBody>
          <a:bodyPr/>
          <a:lstStyle/>
          <a:p>
            <a:fld id="{3880281C-F672-4671-9DCC-F8AD2EA309D3}" type="slidenum">
              <a:rPr lang="en-US" smtClean="0"/>
              <a:t>7</a:t>
            </a:fld>
            <a:endParaRPr lang="en-US"/>
          </a:p>
        </p:txBody>
      </p:sp>
      <p:pic>
        <p:nvPicPr>
          <p:cNvPr id="8" name="Picture 7">
            <a:extLst>
              <a:ext uri="{FF2B5EF4-FFF2-40B4-BE49-F238E27FC236}">
                <a16:creationId xmlns:a16="http://schemas.microsoft.com/office/drawing/2014/main" id="{EEBE9267-7CAE-4EF4-B5DA-D5526E053F65}"/>
              </a:ext>
            </a:extLst>
          </p:cNvPr>
          <p:cNvPicPr>
            <a:picLocks noChangeAspect="1"/>
          </p:cNvPicPr>
          <p:nvPr/>
        </p:nvPicPr>
        <p:blipFill>
          <a:blip r:embed="rId2"/>
          <a:stretch>
            <a:fillRect/>
          </a:stretch>
        </p:blipFill>
        <p:spPr>
          <a:xfrm>
            <a:off x="5196061" y="1349829"/>
            <a:ext cx="3086101" cy="344266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1C2DCFEC-09B7-41C5-83D9-AB993A26291C}"/>
              </a:ext>
            </a:extLst>
          </p:cNvPr>
          <p:cNvPicPr>
            <a:picLocks noChangeAspect="1"/>
          </p:cNvPicPr>
          <p:nvPr/>
        </p:nvPicPr>
        <p:blipFill>
          <a:blip r:embed="rId3"/>
          <a:stretch>
            <a:fillRect/>
          </a:stretch>
        </p:blipFill>
        <p:spPr>
          <a:xfrm>
            <a:off x="1074358" y="2119993"/>
            <a:ext cx="2989201" cy="3102428"/>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B3B0EB21-8D33-4E44-B960-F99297C0FD8E}"/>
              </a:ext>
            </a:extLst>
          </p:cNvPr>
          <p:cNvPicPr>
            <a:picLocks noChangeAspect="1"/>
          </p:cNvPicPr>
          <p:nvPr/>
        </p:nvPicPr>
        <p:blipFill>
          <a:blip r:embed="rId4"/>
          <a:stretch>
            <a:fillRect/>
          </a:stretch>
        </p:blipFill>
        <p:spPr>
          <a:xfrm>
            <a:off x="2422751" y="3882660"/>
            <a:ext cx="4458381" cy="23741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4552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3C522-755D-494C-A903-F6A3E560F65A}"/>
              </a:ext>
            </a:extLst>
          </p:cNvPr>
          <p:cNvSpPr>
            <a:spLocks noGrp="1"/>
          </p:cNvSpPr>
          <p:nvPr>
            <p:ph type="ctrTitle"/>
          </p:nvPr>
        </p:nvSpPr>
        <p:spPr/>
        <p:txBody>
          <a:bodyPr/>
          <a:lstStyle/>
          <a:p>
            <a:r>
              <a:rPr lang="en-US" sz="6600" b="1" dirty="0"/>
              <a:t>Virtual Collaboration Technology Drill</a:t>
            </a:r>
            <a:endParaRPr lang="en-US" dirty="0"/>
          </a:p>
        </p:txBody>
      </p:sp>
      <p:sp>
        <p:nvSpPr>
          <p:cNvPr id="3" name="Subtitle 2">
            <a:extLst>
              <a:ext uri="{FF2B5EF4-FFF2-40B4-BE49-F238E27FC236}">
                <a16:creationId xmlns:a16="http://schemas.microsoft.com/office/drawing/2014/main" id="{A7B8DA8A-E5F0-4854-9722-92DA8B9D96C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19901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6919B-C710-4806-809F-E8A84136AB79}"/>
              </a:ext>
            </a:extLst>
          </p:cNvPr>
          <p:cNvSpPr>
            <a:spLocks noGrp="1"/>
          </p:cNvSpPr>
          <p:nvPr>
            <p:ph type="title"/>
          </p:nvPr>
        </p:nvSpPr>
        <p:spPr>
          <a:xfrm>
            <a:off x="589740" y="123825"/>
            <a:ext cx="7506931" cy="1325563"/>
          </a:xfrm>
        </p:spPr>
        <p:txBody>
          <a:bodyPr>
            <a:normAutofit/>
          </a:bodyPr>
          <a:lstStyle/>
          <a:p>
            <a:r>
              <a:rPr lang="en-US" b="1" dirty="0">
                <a:effectLst>
                  <a:outerShdw blurRad="38100" dist="38100" dir="2700000" algn="tl">
                    <a:srgbClr val="000000">
                      <a:alpha val="43137"/>
                    </a:srgbClr>
                  </a:outerShdw>
                </a:effectLst>
              </a:rPr>
              <a:t>Virtual Meeting Drill</a:t>
            </a:r>
            <a:br>
              <a:rPr lang="en-US" b="1" dirty="0">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rPr>
              <a:t>Padlet App for Collaborative Meetings &amp; Note Taking</a:t>
            </a: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75E24A9F-AEFE-4702-8731-06398ED463B8}"/>
              </a:ext>
            </a:extLst>
          </p:cNvPr>
          <p:cNvSpPr>
            <a:spLocks noGrp="1"/>
          </p:cNvSpPr>
          <p:nvPr>
            <p:ph idx="1"/>
          </p:nvPr>
        </p:nvSpPr>
        <p:spPr>
          <a:xfrm>
            <a:off x="572322" y="1767695"/>
            <a:ext cx="7506931" cy="4351338"/>
          </a:xfrm>
        </p:spPr>
        <p:txBody>
          <a:bodyPr>
            <a:normAutofit fontScale="92500" lnSpcReduction="20000"/>
          </a:bodyPr>
          <a:lstStyle/>
          <a:p>
            <a:r>
              <a:rPr lang="en-US" sz="2000" dirty="0"/>
              <a:t>Will conduct training NOW drill to onboard SISE WG to meeting collaboration tool to be use in 2019</a:t>
            </a:r>
            <a:br>
              <a:rPr lang="en-US" sz="2000" dirty="0"/>
            </a:br>
            <a:endParaRPr lang="en-US" sz="2000" dirty="0"/>
          </a:p>
          <a:p>
            <a:r>
              <a:rPr lang="en-US" sz="2000" dirty="0"/>
              <a:t>STEP 1</a:t>
            </a:r>
          </a:p>
          <a:p>
            <a:pPr lvl="1"/>
            <a:r>
              <a:rPr lang="en-US" sz="1600" dirty="0"/>
              <a:t>Go to </a:t>
            </a:r>
            <a:r>
              <a:rPr lang="en-US" sz="1600" dirty="0">
                <a:hlinkClick r:id="rId2"/>
              </a:rPr>
              <a:t>www.padlet.com</a:t>
            </a:r>
            <a:r>
              <a:rPr lang="en-US" sz="1600" dirty="0"/>
              <a:t> and create FREE account</a:t>
            </a:r>
          </a:p>
          <a:p>
            <a:endParaRPr lang="en-US" sz="2000" dirty="0"/>
          </a:p>
          <a:p>
            <a:r>
              <a:rPr lang="en-US" sz="2000" dirty="0"/>
              <a:t>STEP 2</a:t>
            </a:r>
          </a:p>
          <a:p>
            <a:pPr lvl="1"/>
            <a:r>
              <a:rPr lang="en-US" sz="1600" dirty="0"/>
              <a:t>Login to your FREE Padlet app account</a:t>
            </a:r>
            <a:br>
              <a:rPr lang="en-US" sz="1600" dirty="0"/>
            </a:br>
            <a:endParaRPr lang="en-US" sz="1600" dirty="0"/>
          </a:p>
          <a:p>
            <a:r>
              <a:rPr lang="en-US" sz="2000" dirty="0"/>
              <a:t>STEP3</a:t>
            </a:r>
          </a:p>
          <a:p>
            <a:pPr lvl="1"/>
            <a:r>
              <a:rPr lang="en-US" sz="1600" dirty="0"/>
              <a:t>CLICK on “JOIN A PADLET” button</a:t>
            </a:r>
          </a:p>
          <a:p>
            <a:r>
              <a:rPr lang="en-US" sz="2000" dirty="0"/>
              <a:t>STEP 4</a:t>
            </a:r>
          </a:p>
          <a:p>
            <a:pPr lvl="1"/>
            <a:r>
              <a:rPr lang="en-US" sz="1600" dirty="0"/>
              <a:t>Copy/Paste in session link below: </a:t>
            </a:r>
            <a:r>
              <a:rPr lang="en-US" sz="1600" dirty="0">
                <a:hlinkClick r:id="rId3"/>
              </a:rPr>
              <a:t>https://padlet.com/AHCUSA/sisegiscommmtg5_23_2019</a:t>
            </a:r>
            <a:endParaRPr lang="en-US" sz="1600" dirty="0"/>
          </a:p>
          <a:p>
            <a:pPr marL="457200" lvl="1" indent="0">
              <a:buNone/>
            </a:pPr>
            <a:endParaRPr lang="en-US" sz="1600" dirty="0"/>
          </a:p>
          <a:p>
            <a:r>
              <a:rPr lang="en-US" sz="2000" b="1" u="sng" dirty="0">
                <a:effectLst>
                  <a:outerShdw blurRad="38100" dist="38100" dir="2700000" algn="tl">
                    <a:srgbClr val="000000">
                      <a:alpha val="43137"/>
                    </a:srgbClr>
                  </a:outerShdw>
                </a:effectLst>
              </a:rPr>
              <a:t>Does NOT work with Internet Explorer</a:t>
            </a:r>
          </a:p>
          <a:p>
            <a:endParaRPr lang="en-US" sz="2000" dirty="0"/>
          </a:p>
        </p:txBody>
      </p:sp>
      <p:sp>
        <p:nvSpPr>
          <p:cNvPr id="4" name="Date Placeholder 3">
            <a:extLst>
              <a:ext uri="{FF2B5EF4-FFF2-40B4-BE49-F238E27FC236}">
                <a16:creationId xmlns:a16="http://schemas.microsoft.com/office/drawing/2014/main" id="{0833787D-2F84-4792-A1FA-913619DAA07A}"/>
              </a:ext>
            </a:extLst>
          </p:cNvPr>
          <p:cNvSpPr>
            <a:spLocks noGrp="1"/>
          </p:cNvSpPr>
          <p:nvPr>
            <p:ph type="dt" sz="half" idx="10"/>
          </p:nvPr>
        </p:nvSpPr>
        <p:spPr/>
        <p:txBody>
          <a:bodyPr/>
          <a:lstStyle/>
          <a:p>
            <a:fld id="{F093DD97-D6FF-4083-87B9-6E8E30C4E632}" type="datetime1">
              <a:rPr lang="en-US" smtClean="0"/>
              <a:t>6/2/2019</a:t>
            </a:fld>
            <a:endParaRPr lang="en-US"/>
          </a:p>
        </p:txBody>
      </p:sp>
      <p:sp>
        <p:nvSpPr>
          <p:cNvPr id="5" name="Footer Placeholder 4">
            <a:extLst>
              <a:ext uri="{FF2B5EF4-FFF2-40B4-BE49-F238E27FC236}">
                <a16:creationId xmlns:a16="http://schemas.microsoft.com/office/drawing/2014/main" id="{7023D622-C780-40CA-B459-D123F71A06F6}"/>
              </a:ext>
            </a:extLst>
          </p:cNvPr>
          <p:cNvSpPr>
            <a:spLocks noGrp="1"/>
          </p:cNvSpPr>
          <p:nvPr>
            <p:ph type="ftr" sz="quarter" idx="11"/>
          </p:nvPr>
        </p:nvSpPr>
        <p:spPr/>
        <p:txBody>
          <a:bodyPr/>
          <a:lstStyle/>
          <a:p>
            <a:r>
              <a:rPr lang="en-US"/>
              <a:t>AHC PROPRIETARY</a:t>
            </a:r>
          </a:p>
        </p:txBody>
      </p:sp>
      <p:sp>
        <p:nvSpPr>
          <p:cNvPr id="6" name="Slide Number Placeholder 5">
            <a:extLst>
              <a:ext uri="{FF2B5EF4-FFF2-40B4-BE49-F238E27FC236}">
                <a16:creationId xmlns:a16="http://schemas.microsoft.com/office/drawing/2014/main" id="{BCE7300F-3154-47D5-9E52-2E772F191355}"/>
              </a:ext>
            </a:extLst>
          </p:cNvPr>
          <p:cNvSpPr>
            <a:spLocks noGrp="1"/>
          </p:cNvSpPr>
          <p:nvPr>
            <p:ph type="sldNum" sz="quarter" idx="12"/>
          </p:nvPr>
        </p:nvSpPr>
        <p:spPr/>
        <p:txBody>
          <a:bodyPr/>
          <a:lstStyle/>
          <a:p>
            <a:fld id="{82A91265-CC9C-4248-B6A1-F551EE530367}" type="slidenum">
              <a:rPr lang="en-US" smtClean="0"/>
              <a:pPr/>
              <a:t>9</a:t>
            </a:fld>
            <a:endParaRPr lang="en-US"/>
          </a:p>
        </p:txBody>
      </p:sp>
      <p:pic>
        <p:nvPicPr>
          <p:cNvPr id="7" name="Picture 6">
            <a:extLst>
              <a:ext uri="{FF2B5EF4-FFF2-40B4-BE49-F238E27FC236}">
                <a16:creationId xmlns:a16="http://schemas.microsoft.com/office/drawing/2014/main" id="{0C1FDE7C-F65D-473A-B1BB-0F056B8578F7}"/>
              </a:ext>
            </a:extLst>
          </p:cNvPr>
          <p:cNvPicPr>
            <a:picLocks noChangeAspect="1"/>
          </p:cNvPicPr>
          <p:nvPr/>
        </p:nvPicPr>
        <p:blipFill>
          <a:blip r:embed="rId4"/>
          <a:stretch>
            <a:fillRect/>
          </a:stretch>
        </p:blipFill>
        <p:spPr>
          <a:xfrm>
            <a:off x="6410052" y="2249786"/>
            <a:ext cx="2468064" cy="2645655"/>
          </a:xfrm>
          <a:prstGeom prst="rect">
            <a:avLst/>
          </a:prstGeom>
          <a:ln>
            <a:noFill/>
          </a:ln>
          <a:effectLst>
            <a:outerShdw blurRad="190500" algn="tl" rotWithShape="0">
              <a:srgbClr val="000000">
                <a:alpha val="70000"/>
              </a:srgbClr>
            </a:outerShdw>
          </a:effectLst>
        </p:spPr>
      </p:pic>
      <p:sp>
        <p:nvSpPr>
          <p:cNvPr id="8" name="Oval 7">
            <a:extLst>
              <a:ext uri="{FF2B5EF4-FFF2-40B4-BE49-F238E27FC236}">
                <a16:creationId xmlns:a16="http://schemas.microsoft.com/office/drawing/2014/main" id="{C8F18609-BCBE-4E37-B24B-839F28C013D0}"/>
              </a:ext>
            </a:extLst>
          </p:cNvPr>
          <p:cNvSpPr/>
          <p:nvPr/>
        </p:nvSpPr>
        <p:spPr>
          <a:xfrm>
            <a:off x="7153819" y="2250894"/>
            <a:ext cx="984069" cy="8621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C1184FE-4F0D-4DC5-95A6-52F09DDAF214}"/>
              </a:ext>
            </a:extLst>
          </p:cNvPr>
          <p:cNvCxnSpPr>
            <a:cxnSpLocks/>
          </p:cNvCxnSpPr>
          <p:nvPr/>
        </p:nvCxnSpPr>
        <p:spPr>
          <a:xfrm flipV="1">
            <a:off x="4010025" y="3117670"/>
            <a:ext cx="3400969" cy="13495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763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5356</TotalTime>
  <Words>2123</Words>
  <Application>Microsoft Office PowerPoint</Application>
  <PresentationFormat>On-screen Show (4:3)</PresentationFormat>
  <Paragraphs>502</Paragraphs>
  <Slides>53</Slides>
  <Notes>0</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Abadi</vt:lpstr>
      <vt:lpstr>Arial</vt:lpstr>
      <vt:lpstr>Arial Black</vt:lpstr>
      <vt:lpstr>Arial Narrow</vt:lpstr>
      <vt:lpstr>Calibri</vt:lpstr>
      <vt:lpstr>Calibri Light</vt:lpstr>
      <vt:lpstr>Office Theme</vt:lpstr>
      <vt:lpstr>GIS Committee Meeting 5/22/2019</vt:lpstr>
      <vt:lpstr>WIFI Information  Network:  User name: Password:</vt:lpstr>
      <vt:lpstr>SISE GIS /ORL Committee Meeting</vt:lpstr>
      <vt:lpstr>Opening Remarks &amp; Welcome to Food Marketing Institute</vt:lpstr>
      <vt:lpstr>Opening Remarks</vt:lpstr>
      <vt:lpstr>Agenda – May 22 Wednesday</vt:lpstr>
      <vt:lpstr>SISE Facilitation Tools</vt:lpstr>
      <vt:lpstr>Virtual Collaboration Technology Drill</vt:lpstr>
      <vt:lpstr>Virtual Meeting Drill Padlet App for Collaborative Meetings &amp; Note Taking</vt:lpstr>
      <vt:lpstr>TODAY’S SISE PADLET Session</vt:lpstr>
      <vt:lpstr>SISE Registration</vt:lpstr>
      <vt:lpstr>Mind Mapping Tool</vt:lpstr>
      <vt:lpstr>Session #1  Committee Progress Report </vt:lpstr>
      <vt:lpstr>The ORL Standard Vision</vt:lpstr>
      <vt:lpstr>The SISE GIS/ORL Committee</vt:lpstr>
      <vt:lpstr>Committee Results to Date</vt:lpstr>
      <vt:lpstr>2019 Deliverables</vt:lpstr>
      <vt:lpstr>ORL Standard At-a-Glance Operational Readiness Levels (Focusing on Reliability &amp; Trusted Sources of Data)</vt:lpstr>
      <vt:lpstr>ORL Standard Specs</vt:lpstr>
      <vt:lpstr>ORL1 – Top Datasets Spreadsheet</vt:lpstr>
      <vt:lpstr>Strategy: ORL Use Case Roadmap</vt:lpstr>
      <vt:lpstr>Strategy: ORL Use Case Roadmap</vt:lpstr>
      <vt:lpstr>Strategy: ORL Use Case Roadmap</vt:lpstr>
      <vt:lpstr>Executive “ORL1” Dashboards w/Most reliable data sources, organized for 30sec Decisions</vt:lpstr>
      <vt:lpstr>Operational Use Case Dashboards w/Secure Data Collaboration Between SISE members</vt:lpstr>
      <vt:lpstr>ORL Storyboard</vt:lpstr>
      <vt:lpstr>Session #2  Use Case Discussion  “Damage Assessment”  </vt:lpstr>
      <vt:lpstr>The #1 Thing</vt:lpstr>
      <vt:lpstr>The #1 Question to Answer</vt:lpstr>
      <vt:lpstr>What’s SISE’s Use Case  Process?</vt:lpstr>
      <vt:lpstr>Use Case Development Template</vt:lpstr>
      <vt:lpstr>Problem Statement</vt:lpstr>
      <vt:lpstr>Impact Statement</vt:lpstr>
      <vt:lpstr>Decision Makers/People to Engage</vt:lpstr>
      <vt:lpstr>Datasets &amp; Data Sources (Owners)</vt:lpstr>
      <vt:lpstr>Datasets &amp; Sources for Damage Assessments</vt:lpstr>
      <vt:lpstr>Datasets &amp; Data Sources (Owners)</vt:lpstr>
      <vt:lpstr>Data Sensitivity Needed</vt:lpstr>
      <vt:lpstr>Possible Solutions</vt:lpstr>
      <vt:lpstr>Data Users &amp; Facilitators</vt:lpstr>
      <vt:lpstr>Session #3  GIS/ORL Committee Decision Tools and Work Products   </vt:lpstr>
      <vt:lpstr>Tools &amp; Products</vt:lpstr>
      <vt:lpstr>ESRI ORL Storyboard</vt:lpstr>
      <vt:lpstr>SISE Executive Dashboards</vt:lpstr>
      <vt:lpstr>SISE Operational Dashboards</vt:lpstr>
      <vt:lpstr>SISE / DHS NICC Information Sharing Opportunities</vt:lpstr>
      <vt:lpstr>SISE / DHS Opportunities</vt:lpstr>
      <vt:lpstr>  Conclusion </vt:lpstr>
      <vt:lpstr>Disaster Coordination</vt:lpstr>
      <vt:lpstr>PowerPoint Presentation</vt:lpstr>
      <vt:lpstr>Closing Remarks</vt:lpstr>
      <vt:lpstr>SISE GIS /ORL Committee Meeting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3DM Use Case Workshop</dc:title>
  <dc:creator>Thomas Moran</dc:creator>
  <cp:lastModifiedBy>Thomas Moran</cp:lastModifiedBy>
  <cp:revision>162</cp:revision>
  <cp:lastPrinted>2019-05-22T12:26:02Z</cp:lastPrinted>
  <dcterms:created xsi:type="dcterms:W3CDTF">2019-02-08T20:11:44Z</dcterms:created>
  <dcterms:modified xsi:type="dcterms:W3CDTF">2019-06-02T21:24:13Z</dcterms:modified>
</cp:coreProperties>
</file>