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698" r:id="rId4"/>
    <p:sldMasterId id="2147483710" r:id="rId5"/>
    <p:sldMasterId id="2147483722" r:id="rId6"/>
  </p:sldMasterIdLst>
  <p:notesMasterIdLst>
    <p:notesMasterId r:id="rId34"/>
  </p:notesMasterIdLst>
  <p:sldIdLst>
    <p:sldId id="257" r:id="rId7"/>
    <p:sldId id="259" r:id="rId8"/>
    <p:sldId id="260" r:id="rId9"/>
    <p:sldId id="261" r:id="rId10"/>
    <p:sldId id="262" r:id="rId11"/>
    <p:sldId id="263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264" r:id="rId26"/>
    <p:sldId id="265" r:id="rId27"/>
    <p:sldId id="311" r:id="rId28"/>
    <p:sldId id="325" r:id="rId29"/>
    <p:sldId id="268" r:id="rId30"/>
    <p:sldId id="269" r:id="rId31"/>
    <p:sldId id="270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3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58" d="100"/>
          <a:sy n="58" d="100"/>
        </p:scale>
        <p:origin x="-672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023B8-FFC0-4B00-9DE4-55BA4E1B29E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94ED5-44C9-40BE-A076-6BD046F03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15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0CFD60-0F59-4EC3-837E-62EEB5B9AE4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192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0181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November 30, 2015</a:t>
            </a:r>
          </a:p>
        </p:txBody>
      </p:sp>
      <p:sp>
        <p:nvSpPr>
          <p:cNvPr id="50182" name="Header Placeholder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Updated SERT/SEOC Shift Change Brief Format DRAFT</a:t>
            </a:r>
          </a:p>
        </p:txBody>
      </p:sp>
    </p:spTree>
    <p:extLst>
      <p:ext uri="{BB962C8B-B14F-4D97-AF65-F5344CB8AC3E}">
        <p14:creationId xmlns:p14="http://schemas.microsoft.com/office/powerpoint/2010/main" val="345099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4E23-9C67-44F4-878B-CF7096ECAD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036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4E23-9C67-44F4-878B-CF7096ECAD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637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4E23-9C67-44F4-878B-CF7096ECAD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943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4E23-9C67-44F4-878B-CF7096ECAD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601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4E23-9C67-44F4-878B-CF7096ECAD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28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4E23-9C67-44F4-878B-CF7096ECAD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443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5690FF-0B4D-47A3-B836-DFB6CA7B9C3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192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4277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November 30, 2015</a:t>
            </a:r>
          </a:p>
        </p:txBody>
      </p:sp>
      <p:sp>
        <p:nvSpPr>
          <p:cNvPr id="54278" name="Header Placeholder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Updated SERT/SEOC Shift Change Brief Format DRAFT</a:t>
            </a:r>
          </a:p>
        </p:txBody>
      </p:sp>
    </p:spTree>
    <p:extLst>
      <p:ext uri="{BB962C8B-B14F-4D97-AF65-F5344CB8AC3E}">
        <p14:creationId xmlns:p14="http://schemas.microsoft.com/office/powerpoint/2010/main" val="4237637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00C7DD-D14D-4E0D-AF6D-98AF8721BD2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192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3493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November 30, 2015</a:t>
            </a:r>
          </a:p>
        </p:txBody>
      </p:sp>
      <p:sp>
        <p:nvSpPr>
          <p:cNvPr id="63494" name="Header Placeholder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Updated SERT/SEOC Shift Change Brief Format DRAFT</a:t>
            </a:r>
          </a:p>
        </p:txBody>
      </p:sp>
    </p:spTree>
    <p:extLst>
      <p:ext uri="{BB962C8B-B14F-4D97-AF65-F5344CB8AC3E}">
        <p14:creationId xmlns:p14="http://schemas.microsoft.com/office/powerpoint/2010/main" val="1993590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6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356" indent="-283010" defTabSz="92176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785" indent="-226093" defTabSz="92176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131" indent="-226093" defTabSz="92176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477" indent="-226093" defTabSz="92176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2823" indent="-226093" defTabSz="92176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170" indent="-226093" defTabSz="92176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3516" indent="-226093" defTabSz="92176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8862" indent="-226093" defTabSz="92176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851697-750C-4D7C-9BF6-90817C3AF9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17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8613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6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356" indent="-283010" defTabSz="92176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785" indent="-226093" defTabSz="92176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131" indent="-226093" defTabSz="92176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477" indent="-226093" defTabSz="92176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2823" indent="-226093" defTabSz="92176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170" indent="-226093" defTabSz="92176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3516" indent="-226093" defTabSz="92176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8862" indent="-226093" defTabSz="92176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21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November 30, 2015</a:t>
            </a:r>
          </a:p>
        </p:txBody>
      </p:sp>
      <p:sp>
        <p:nvSpPr>
          <p:cNvPr id="68614" name="Header Placeholder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6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356" indent="-283010" defTabSz="92176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785" indent="-226093" defTabSz="92176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131" indent="-226093" defTabSz="92176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477" indent="-226093" defTabSz="92176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2823" indent="-226093" defTabSz="92176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170" indent="-226093" defTabSz="92176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3516" indent="-226093" defTabSz="92176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8862" indent="-226093" defTabSz="92176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21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Updated SERT/SEOC Shift Change Brief Format DRAFT</a:t>
            </a:r>
          </a:p>
        </p:txBody>
      </p:sp>
    </p:spTree>
    <p:extLst>
      <p:ext uri="{BB962C8B-B14F-4D97-AF65-F5344CB8AC3E}">
        <p14:creationId xmlns:p14="http://schemas.microsoft.com/office/powerpoint/2010/main" val="3683096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1363" indent="-284163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1413" indent="-227013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13" indent="-227013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3013" indent="-227013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0213" indent="-227013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7413" indent="-227013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4613" indent="-227013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5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401E7-7E17-4D31-BF53-83927BC4847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55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9877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1363" indent="-284163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1413" indent="-227013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13" indent="-227013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3013" indent="-227013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0213" indent="-227013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7413" indent="-227013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4613" indent="-227013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25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November 30, 2015</a:t>
            </a:r>
          </a:p>
        </p:txBody>
      </p:sp>
      <p:sp>
        <p:nvSpPr>
          <p:cNvPr id="79878" name="Header Placeholder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1363" indent="-284163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1413" indent="-227013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13" indent="-227013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3013" indent="-227013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0213" indent="-227013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7413" indent="-227013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4613" indent="-227013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25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Updated SERT/SEOC Shift Change Brief Format DRAFT</a:t>
            </a:r>
          </a:p>
        </p:txBody>
      </p:sp>
    </p:spTree>
    <p:extLst>
      <p:ext uri="{BB962C8B-B14F-4D97-AF65-F5344CB8AC3E}">
        <p14:creationId xmlns:p14="http://schemas.microsoft.com/office/powerpoint/2010/main" val="26657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aseline="0" dirty="0" smtClean="0"/>
          </a:p>
          <a:p>
            <a:endParaRPr lang="en-US" alt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5AE10D-1D8F-42B8-BFCF-200FDE82573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192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2229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November 30, 2015</a:t>
            </a:r>
          </a:p>
        </p:txBody>
      </p:sp>
      <p:sp>
        <p:nvSpPr>
          <p:cNvPr id="52230" name="Header Placeholder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Updated SERT/SEOC Shift Change Brief Format DRAFT</a:t>
            </a:r>
          </a:p>
        </p:txBody>
      </p:sp>
    </p:spTree>
    <p:extLst>
      <p:ext uri="{BB962C8B-B14F-4D97-AF65-F5344CB8AC3E}">
        <p14:creationId xmlns:p14="http://schemas.microsoft.com/office/powerpoint/2010/main" val="1115650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D6134-A062-4CF2-BE63-2FE8B4099FA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192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1685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November 30, 2015</a:t>
            </a:r>
          </a:p>
        </p:txBody>
      </p:sp>
      <p:sp>
        <p:nvSpPr>
          <p:cNvPr id="71686" name="Header Placeholder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Updated SERT/SEOC Shift Change Brief Format DRAFT</a:t>
            </a:r>
          </a:p>
        </p:txBody>
      </p:sp>
    </p:spTree>
    <p:extLst>
      <p:ext uri="{BB962C8B-B14F-4D97-AF65-F5344CB8AC3E}">
        <p14:creationId xmlns:p14="http://schemas.microsoft.com/office/powerpoint/2010/main" val="6971410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0CFD60-0F59-4EC3-837E-62EEB5B9AE4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192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0181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November 30, 2015</a:t>
            </a:r>
          </a:p>
        </p:txBody>
      </p:sp>
      <p:sp>
        <p:nvSpPr>
          <p:cNvPr id="50182" name="Header Placeholder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Updated SERT/SEOC Shift Change Brief Format DRAFT</a:t>
            </a:r>
          </a:p>
        </p:txBody>
      </p:sp>
    </p:spTree>
    <p:extLst>
      <p:ext uri="{BB962C8B-B14F-4D97-AF65-F5344CB8AC3E}">
        <p14:creationId xmlns:p14="http://schemas.microsoft.com/office/powerpoint/2010/main" val="1735260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3DC855-FF0B-43D8-9EE3-E366F2EC363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192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3253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November 30, 2015</a:t>
            </a:r>
          </a:p>
        </p:txBody>
      </p:sp>
      <p:sp>
        <p:nvSpPr>
          <p:cNvPr id="53254" name="Header Placeholder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Updated SERT/SEOC Shift Change Brief Format DRAFT</a:t>
            </a:r>
          </a:p>
        </p:txBody>
      </p:sp>
    </p:spTree>
    <p:extLst>
      <p:ext uri="{BB962C8B-B14F-4D97-AF65-F5344CB8AC3E}">
        <p14:creationId xmlns:p14="http://schemas.microsoft.com/office/powerpoint/2010/main" val="811370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47169E-B826-488F-9062-0C9124F8DD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192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4517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November 30, 2015</a:t>
            </a:r>
          </a:p>
        </p:txBody>
      </p:sp>
      <p:sp>
        <p:nvSpPr>
          <p:cNvPr id="64518" name="Header Placeholder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Updated SERT/SEOC Shift Change Brief Format DRAFT</a:t>
            </a:r>
          </a:p>
        </p:txBody>
      </p:sp>
    </p:spTree>
    <p:extLst>
      <p:ext uri="{BB962C8B-B14F-4D97-AF65-F5344CB8AC3E}">
        <p14:creationId xmlns:p14="http://schemas.microsoft.com/office/powerpoint/2010/main" val="2653517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47169E-B826-488F-9062-0C9124F8DD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192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4517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November 30, 2015</a:t>
            </a:r>
          </a:p>
        </p:txBody>
      </p:sp>
      <p:sp>
        <p:nvSpPr>
          <p:cNvPr id="64518" name="Header Placeholder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Updated SERT/SEOC Shift Change Brief Format DRAFT</a:t>
            </a:r>
          </a:p>
        </p:txBody>
      </p:sp>
    </p:spTree>
    <p:extLst>
      <p:ext uri="{BB962C8B-B14F-4D97-AF65-F5344CB8AC3E}">
        <p14:creationId xmlns:p14="http://schemas.microsoft.com/office/powerpoint/2010/main" val="2120858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5690FF-0B4D-47A3-B836-DFB6CA7B9C3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192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4277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November 30, 2015</a:t>
            </a:r>
          </a:p>
        </p:txBody>
      </p:sp>
      <p:sp>
        <p:nvSpPr>
          <p:cNvPr id="54278" name="Header Placeholder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486" indent="-283060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984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409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35" indent="-226132" defTabSz="9219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3260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686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4112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37" indent="-226132" defTabSz="9219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219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Updated SERT/SEOC Shift Change Brief Format DRAFT</a:t>
            </a:r>
          </a:p>
        </p:txBody>
      </p:sp>
    </p:spTree>
    <p:extLst>
      <p:ext uri="{BB962C8B-B14F-4D97-AF65-F5344CB8AC3E}">
        <p14:creationId xmlns:p14="http://schemas.microsoft.com/office/powerpoint/2010/main" val="2818299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4E23-9C67-44F4-878B-CF7096ECAD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235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4E23-9C67-44F4-878B-CF7096ECAD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196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4E23-9C67-44F4-878B-CF7096ECAD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73839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158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3000" y="241300"/>
            <a:ext cx="2006600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614" y="241300"/>
            <a:ext cx="58689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96193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3" y="241300"/>
            <a:ext cx="7696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371600" y="1524000"/>
            <a:ext cx="6858000" cy="3505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39026999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3" y="241300"/>
            <a:ext cx="7696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3528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33528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54567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5CB-5819-40F7-88A0-925B6C674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92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5CB-5819-40F7-88A0-925B6C674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28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5CB-5819-40F7-88A0-925B6C674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04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5CB-5819-40F7-88A0-925B6C674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41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5CB-5819-40F7-88A0-925B6C674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59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5CB-5819-40F7-88A0-925B6C674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9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14150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5CB-5819-40F7-88A0-925B6C674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71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5CB-5819-40F7-88A0-925B6C674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87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5CB-5819-40F7-88A0-925B6C674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53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5CB-5819-40F7-88A0-925B6C674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25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5CB-5819-40F7-88A0-925B6C674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91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290C-2CB6-49CF-80F0-14EF5F823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0D91-3A62-4ED5-A99C-20B04C9D73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46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290C-2CB6-49CF-80F0-14EF5F823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0D91-3A62-4ED5-A99C-20B04C9D73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1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290C-2CB6-49CF-80F0-14EF5F823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0D91-3A62-4ED5-A99C-20B04C9D73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87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290C-2CB6-49CF-80F0-14EF5F823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0D91-3A62-4ED5-A99C-20B04C9D73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58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290C-2CB6-49CF-80F0-14EF5F823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0D91-3A62-4ED5-A99C-20B04C9D73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0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494326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290C-2CB6-49CF-80F0-14EF5F823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0D91-3A62-4ED5-A99C-20B04C9D73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17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290C-2CB6-49CF-80F0-14EF5F823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0D91-3A62-4ED5-A99C-20B04C9D73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60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290C-2CB6-49CF-80F0-14EF5F823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0D91-3A62-4ED5-A99C-20B04C9D73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32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290C-2CB6-49CF-80F0-14EF5F823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0D91-3A62-4ED5-A99C-20B04C9D73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26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290C-2CB6-49CF-80F0-14EF5F823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0D91-3A62-4ED5-A99C-20B04C9D73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04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290C-2CB6-49CF-80F0-14EF5F823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0D91-3A62-4ED5-A99C-20B04C9D73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541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11F7-51E1-4D0C-9DC6-31C3142CEF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919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5953-9EEA-41AD-9A41-9515816C94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616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8089-D362-41EF-A437-66FE9622DC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45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341B-1D9E-4A59-ABB2-7E9601A55C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6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3528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33528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64430"/>
      </p:ext>
    </p:extLst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5835-34C1-42E3-BD82-1C4E16833E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15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F4A4-043C-4C59-AA04-B14CDDD1DF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4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19AAE-6FF1-4DC6-B2FF-ED79723811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706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9A58-501B-486C-97BB-09EDD66493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581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D97A-DDC1-4FD0-967A-58A63D03ED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44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627B-2A26-470C-895A-4A9AD5B4BF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664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6B0A-0A5E-4236-BEA8-C2A75E1F1B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290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5CB-5819-40F7-88A0-925B6C674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20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5CB-5819-40F7-88A0-925B6C674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188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5CB-5819-40F7-88A0-925B6C674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7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47149"/>
      </p:ext>
    </p:extLst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5CB-5819-40F7-88A0-925B6C674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822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5CB-5819-40F7-88A0-925B6C674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074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5CB-5819-40F7-88A0-925B6C674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428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5CB-5819-40F7-88A0-925B6C674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14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5CB-5819-40F7-88A0-925B6C674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86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5CB-5819-40F7-88A0-925B6C674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322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5CB-5819-40F7-88A0-925B6C674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384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5CB-5819-40F7-88A0-925B6C674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820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4B1B-BA96-4735-8D7F-7076CDECF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B8E6-4E16-46A2-8641-8B273A1DA4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46331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4B1B-BA96-4735-8D7F-7076CDECF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B8E6-4E16-46A2-8641-8B273A1DA4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9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56391"/>
      </p:ext>
    </p:extLst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4B1B-BA96-4735-8D7F-7076CDECF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D1EB8E6-4E16-46A2-8641-8B273A1DA4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36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4B1B-BA96-4735-8D7F-7076CDECF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B8E6-4E16-46A2-8641-8B273A1DA4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46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4B1B-BA96-4735-8D7F-7076CDECF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B8E6-4E16-46A2-8641-8B273A1DA4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66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4B1B-BA96-4735-8D7F-7076CDECF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B8E6-4E16-46A2-8641-8B273A1DA4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762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4B1B-BA96-4735-8D7F-7076CDECF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B8E6-4E16-46A2-8641-8B273A1DA4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969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4B1B-BA96-4735-8D7F-7076CDECF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B8E6-4E16-46A2-8641-8B273A1DA4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30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4B1B-BA96-4735-8D7F-7076CDECF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B8E6-4E16-46A2-8641-8B273A1DA4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625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4B1B-BA96-4735-8D7F-7076CDECF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B8E6-4E16-46A2-8641-8B273A1DA4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008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4B1B-BA96-4735-8D7F-7076CDECF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B8E6-4E16-46A2-8641-8B273A1DA4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7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303700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430307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756833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86" name="Rectangle 54"/>
          <p:cNvSpPr>
            <a:spLocks noGrp="1" noChangeArrowheads="1"/>
          </p:cNvSpPr>
          <p:nvPr>
            <p:ph type="title"/>
          </p:nvPr>
        </p:nvSpPr>
        <p:spPr bwMode="auto">
          <a:xfrm>
            <a:off x="201613" y="241300"/>
            <a:ext cx="769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5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6858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pic>
        <p:nvPicPr>
          <p:cNvPr id="1028" name="Picture 8" descr="EMAP seal 300.jpg"/>
          <p:cNvPicPr>
            <a:picLocks noChangeAspect="1"/>
          </p:cNvPicPr>
          <p:nvPr userDrawn="1"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"/>
          </a:blip>
          <a:srcRect/>
          <a:stretch>
            <a:fillRect/>
          </a:stretch>
        </p:blipFill>
        <p:spPr bwMode="auto">
          <a:xfrm>
            <a:off x="4080373" y="5848562"/>
            <a:ext cx="1020302" cy="51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61"/>
          <p:cNvSpPr txBox="1">
            <a:spLocks noChangeArrowheads="1"/>
          </p:cNvSpPr>
          <p:nvPr userDrawn="1"/>
        </p:nvSpPr>
        <p:spPr bwMode="auto">
          <a:xfrm>
            <a:off x="2679701" y="6269040"/>
            <a:ext cx="395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i="0" dirty="0" smtClean="0">
                <a:solidFill>
                  <a:srgbClr val="000000"/>
                </a:solidFill>
              </a:rPr>
              <a:t>North Carolina Emergency Management</a:t>
            </a:r>
          </a:p>
        </p:txBody>
      </p:sp>
      <p:pic>
        <p:nvPicPr>
          <p:cNvPr id="1030" name="Picture 6" descr="DPSlogo_2in_flat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7"/>
          <a:stretch>
            <a:fillRect/>
          </a:stretch>
        </p:blipFill>
        <p:spPr bwMode="auto">
          <a:xfrm>
            <a:off x="265114" y="5751513"/>
            <a:ext cx="16033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5637213"/>
            <a:ext cx="12112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3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115CB-5819-40F7-88A0-925B6C674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9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3290C-2CB6-49CF-80F0-14EF5F823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E0D91-3A62-4ED5-A99C-20B04C9D73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5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39B03-1824-45DC-A884-E649FCFA05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8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115CB-5819-40F7-88A0-925B6C674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6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50000">
              <a:srgbClr val="002060"/>
            </a:gs>
            <a:gs pos="100000">
              <a:srgbClr val="4E5CE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2115CB-5819-40F7-88A0-925B6C674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273F83-B22C-4D32-A477-01113C25E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72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png"/><Relationship Id="rId5" Type="http://schemas.openxmlformats.org/officeDocument/2006/relationships/image" Target="../media/image11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1.png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1.png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35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289050" y="4801648"/>
            <a:ext cx="65659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ts val="600"/>
              </a:spcBef>
              <a:spcAft>
                <a:spcPct val="0"/>
              </a:spcAft>
              <a:buClrTx/>
              <a:buSzTx/>
            </a:pPr>
            <a:r>
              <a:rPr lang="en-US" altLang="en-US" sz="2800" b="1" dirty="0">
                <a:solidFill>
                  <a:srgbClr val="CC0000"/>
                </a:solidFill>
              </a:rPr>
              <a:t>Hurricane </a:t>
            </a:r>
            <a:r>
              <a:rPr lang="en-US" altLang="en-US" sz="2800" b="1" dirty="0" smtClean="0">
                <a:solidFill>
                  <a:srgbClr val="CC0000"/>
                </a:solidFill>
              </a:rPr>
              <a:t>Florence</a:t>
            </a:r>
            <a:endParaRPr lang="en-US" altLang="en-US" sz="2800" b="1" dirty="0">
              <a:solidFill>
                <a:srgbClr val="CC0000"/>
              </a:solidFill>
            </a:endParaRPr>
          </a:p>
          <a:p>
            <a:pPr algn="ctr" eaLnBrk="1" fontAlgn="base" hangingPunct="1">
              <a:spcBef>
                <a:spcPts val="600"/>
              </a:spcBef>
              <a:spcAft>
                <a:spcPct val="0"/>
              </a:spcAft>
              <a:buClrTx/>
              <a:buSzTx/>
            </a:pPr>
            <a:r>
              <a:rPr lang="en-US" altLang="en-US" sz="2000" b="1" dirty="0" smtClean="0">
                <a:solidFill>
                  <a:srgbClr val="CC0000"/>
                </a:solidFill>
              </a:rPr>
              <a:t>Thursday, 13 September 2018 – 0700</a:t>
            </a:r>
            <a:endParaRPr lang="en-US" altLang="en-US" sz="2000" b="1" dirty="0">
              <a:solidFill>
                <a:srgbClr val="CC0000"/>
              </a:solidFill>
            </a:endParaRPr>
          </a:p>
        </p:txBody>
      </p:sp>
      <p:sp>
        <p:nvSpPr>
          <p:cNvPr id="230415" name="Rectangle 15"/>
          <p:cNvSpPr>
            <a:spLocks noGrp="1" noChangeArrowheads="1"/>
          </p:cNvSpPr>
          <p:nvPr>
            <p:ph type="title"/>
          </p:nvPr>
        </p:nvSpPr>
        <p:spPr>
          <a:xfrm>
            <a:off x="228600" y="164531"/>
            <a:ext cx="8686800" cy="14493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>
                <a:latin typeface="Arial" charset="0"/>
              </a:rPr>
              <a:t>North Carolina</a:t>
            </a:r>
            <a:br>
              <a:rPr lang="en-US" sz="4000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>State Emergency Operations Center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66" y="1716599"/>
            <a:ext cx="5059869" cy="301718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8947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0" y="134729"/>
            <a:ext cx="7156990" cy="914400"/>
            <a:chOff x="533400" y="141007"/>
            <a:chExt cx="6474437" cy="564129"/>
          </a:xfrm>
        </p:grpSpPr>
        <p:sp>
          <p:nvSpPr>
            <p:cNvPr id="11" name="Rounded Rectangle 10"/>
            <p:cNvSpPr/>
            <p:nvPr/>
          </p:nvSpPr>
          <p:spPr>
            <a:xfrm>
              <a:off x="533400" y="156496"/>
              <a:ext cx="6400800" cy="54864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/>
                <a:ea typeface="+mn-ea"/>
                <a:cs typeface="+mn-cs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533400" y="141007"/>
              <a:ext cx="6474437" cy="548640"/>
            </a:xfrm>
            <a:prstGeom prst="rect">
              <a:avLst/>
            </a:prstGeom>
            <a:noFill/>
            <a:ln w="63500" cap="rnd">
              <a:noFill/>
            </a:ln>
            <a:effectLst/>
          </p:spPr>
          <p:txBody>
            <a:bodyPr vert="horz" lIns="91440" tIns="0" rIns="91440" bIns="0" anchor="ctr">
              <a:noAutofit/>
              <a:scene3d>
                <a:camera prst="orthographicFront"/>
                <a:lightRig rig="freezing" dir="t">
                  <a:rot lat="0" lon="0" rev="5640000"/>
                </a:lightRig>
              </a:scene3d>
              <a:sp3d prstMaterial="flat">
                <a:bevelT w="38100" h="38100"/>
                <a:contourClr>
                  <a:schemeClr val="tx2"/>
                </a:contourClr>
              </a:sp3d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5600" b="1" kern="1200">
                  <a:ln>
                    <a:noFill/>
                  </a:ln>
                  <a:solidFill>
                    <a:schemeClr val="accent3">
                      <a:tint val="90000"/>
                      <a:satMod val="120000"/>
                    </a:schemeClr>
                  </a:solidFill>
                  <a:effectLst>
                    <a:outerShdw blurRad="38100" dist="25400" dir="5400000" algn="tl" rotWithShape="0">
                      <a:srgbClr val="000000">
                        <a:alpha val="43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600" cap="all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+mj-cs"/>
                </a:rPr>
                <a:t>Current watches/warnings</a:t>
              </a:r>
            </a:p>
            <a:p>
              <a:pPr lvl="0" algn="l">
                <a:defRPr/>
              </a:pPr>
              <a:r>
                <a:rPr lang="en-US" sz="1800" kern="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lgun Gothic" panose="020B0503020000020004" pitchFamily="34" charset="-127"/>
                  <a:ea typeface="Malgun Gothic" panose="020B0503020000020004" pitchFamily="34" charset="-127"/>
                </a:rPr>
                <a:t>September 13, 2018 – 5AM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H="1" flipV="1">
            <a:off x="7010400" y="4800600"/>
            <a:ext cx="628035" cy="6193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5395"/>
            <a:ext cx="1694835" cy="9937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9800" y="5562600"/>
            <a:ext cx="274320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Hurricane Warning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4223" y="4802842"/>
            <a:ext cx="3175061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Tropical Storm Warning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943600" y="1817132"/>
            <a:ext cx="838200" cy="975155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55052"/>
            <a:ext cx="857250" cy="67434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80081" y="1219200"/>
            <a:ext cx="3175061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Tropical Storm Warning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4000027" y="4255189"/>
            <a:ext cx="946543" cy="611842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2009" y="100457"/>
            <a:ext cx="7013448" cy="8162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lumMod val="70000"/>
                </a:schemeClr>
              </a:gs>
              <a:gs pos="100000">
                <a:schemeClr val="accent1">
                  <a:lumMod val="50000"/>
                  <a:alpha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2008" y="76625"/>
            <a:ext cx="7233192" cy="816200"/>
          </a:xfrm>
          <a:prstGeom prst="rect">
            <a:avLst/>
          </a:prstGeom>
          <a:noFill/>
          <a:ln w="63500" cap="rnd">
            <a:noFill/>
          </a:ln>
          <a:effectLst/>
        </p:spPr>
        <p:txBody>
          <a:bodyPr vert="horz" lIns="91440" tIns="0" rIns="9144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6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rPr>
              <a:t>Storm surge warning/WATCH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6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rPr>
              <a:t>September 13, 2018 – 5AM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9910" y="1352485"/>
            <a:ext cx="3301566" cy="2462213"/>
          </a:xfrm>
          <a:prstGeom prst="rect">
            <a:avLst/>
          </a:prstGeom>
          <a:solidFill>
            <a:srgbClr val="B6256A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 smtClean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Potential Storm Surge Amounts: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6-9’ South </a:t>
            </a:r>
            <a:r>
              <a:rPr kumimoji="0" lang="en-US" sz="1400" b="1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of Cape </a:t>
            </a:r>
            <a:r>
              <a:rPr kumimoji="0" lang="en-US" sz="1400" b="1" i="0" u="none" strike="noStrike" kern="1200" cap="none" spc="0" normalizeH="0" baseline="0" noProof="0" dirty="0" smtClean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 smtClean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9-13’ Cape Fear - Cape </a:t>
            </a:r>
            <a:r>
              <a:rPr kumimoji="0" lang="en-US" sz="1400" b="1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Lookout </a:t>
            </a:r>
            <a:r>
              <a:rPr kumimoji="0" lang="en-US" sz="1400" b="1" i="0" u="none" strike="noStrike" kern="1200" cap="none" spc="0" normalizeH="0" baseline="0" noProof="0" dirty="0" smtClean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along the Neuse, Pamlico,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Pungo</a:t>
            </a:r>
            <a:r>
              <a:rPr kumimoji="0" lang="en-US" sz="1400" b="1" i="0" u="none" strike="noStrike" kern="1200" cap="none" spc="0" normalizeH="0" baseline="0" noProof="0" dirty="0" smtClean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, &amp; Bay Rivers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6-9’ </a:t>
            </a:r>
            <a:r>
              <a:rPr kumimoji="0" lang="en-US" sz="1400" b="1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Cape </a:t>
            </a:r>
            <a:r>
              <a:rPr kumimoji="0" lang="en-US" sz="1400" b="1" i="0" u="none" strike="noStrike" kern="1200" cap="none" spc="0" normalizeH="0" baseline="0" noProof="0" dirty="0" smtClean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Lookout - Ocracoke Inlet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4-6’ Ocracoke Inlet – Salvo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2-4’ North of Salvo</a:t>
            </a:r>
          </a:p>
        </p:txBody>
      </p:sp>
      <p:sp>
        <p:nvSpPr>
          <p:cNvPr id="5" name="Rectangle 4"/>
          <p:cNvSpPr/>
          <p:nvPr/>
        </p:nvSpPr>
        <p:spPr>
          <a:xfrm>
            <a:off x="3370217" y="5155122"/>
            <a:ext cx="5639818" cy="1600438"/>
          </a:xfrm>
          <a:prstGeom prst="rect">
            <a:avLst/>
          </a:prstGeom>
          <a:solidFill>
            <a:srgbClr val="948A54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 Storm Surge Warning means there is a danger of life-threatening inundation from rising water moving from the coastline during the next 36 hours in the indicated locations.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Storm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surge is not just an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ocean-front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phenomenon. Surge impacts can occur away from the coast, especially along/near any tidally connected streams, creeks, rivers, waterways, and bays.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0499"/>
            <a:ext cx="1694835" cy="9937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3966" y="1078188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Storm Surge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Watch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788688" y="1556067"/>
            <a:ext cx="473743" cy="1366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4516" y="3595344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Storm Surge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Warning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191597" y="3408790"/>
            <a:ext cx="1397136" cy="73162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91597" y="4125645"/>
            <a:ext cx="129755" cy="8871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3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2010" y="67974"/>
            <a:ext cx="6928390" cy="739533"/>
            <a:chOff x="533400" y="134662"/>
            <a:chExt cx="6474437" cy="570474"/>
          </a:xfrm>
        </p:grpSpPr>
        <p:sp>
          <p:nvSpPr>
            <p:cNvPr id="4" name="Rounded Rectangle 3"/>
            <p:cNvSpPr/>
            <p:nvPr/>
          </p:nvSpPr>
          <p:spPr>
            <a:xfrm>
              <a:off x="533400" y="156496"/>
              <a:ext cx="6400800" cy="54864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1">
                    <a:lumMod val="70000"/>
                  </a:schemeClr>
                </a:gs>
                <a:gs pos="100000">
                  <a:schemeClr val="accent1">
                    <a:lumMod val="50000"/>
                    <a:alpha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/>
                <a:ea typeface="+mn-ea"/>
                <a:cs typeface="+mn-cs"/>
              </a:endParaRPr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533400" y="134662"/>
              <a:ext cx="6474437" cy="548640"/>
            </a:xfrm>
            <a:prstGeom prst="rect">
              <a:avLst/>
            </a:prstGeom>
            <a:noFill/>
            <a:ln w="63500" cap="rnd">
              <a:noFill/>
            </a:ln>
            <a:effectLst/>
          </p:spPr>
          <p:txBody>
            <a:bodyPr vert="horz" lIns="91440" tIns="0" rIns="91440" bIns="0" anchor="ctr">
              <a:noAutofit/>
              <a:scene3d>
                <a:camera prst="orthographicFront"/>
                <a:lightRig rig="freezing" dir="t">
                  <a:rot lat="0" lon="0" rev="5640000"/>
                </a:lightRig>
              </a:scene3d>
              <a:sp3d prstMaterial="flat">
                <a:bevelT w="38100" h="38100"/>
                <a:contourClr>
                  <a:schemeClr val="tx2"/>
                </a:contourClr>
              </a:sp3d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5600" b="1" kern="1200">
                  <a:ln>
                    <a:noFill/>
                  </a:ln>
                  <a:solidFill>
                    <a:schemeClr val="accent3">
                      <a:tint val="90000"/>
                      <a:satMod val="120000"/>
                    </a:schemeClr>
                  </a:solidFill>
                  <a:effectLst>
                    <a:outerShdw blurRad="38100" dist="25400" dir="5400000" algn="tl" rotWithShape="0">
                      <a:srgbClr val="000000">
                        <a:alpha val="43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600" cap="all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+mj-cs"/>
                </a:rPr>
                <a:t>Flash flooding potential</a:t>
              </a:r>
              <a:endParaRPr kumimoji="0" lang="en-US" sz="3200" b="1" i="0" u="none" strike="noStrike" kern="6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6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+mj-cs"/>
                </a:rPr>
                <a:t>September 13, 2018 – 5AM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625"/>
            <a:ext cx="1694835" cy="993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9" y="1714753"/>
            <a:ext cx="2517783" cy="367491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3" y="1714752"/>
            <a:ext cx="2495572" cy="367491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698" y="1714753"/>
            <a:ext cx="2469057" cy="367491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96696" y="5604527"/>
            <a:ext cx="247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Thursday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33135" y="5604527"/>
            <a:ext cx="247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Friday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69574" y="5604527"/>
            <a:ext cx="247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Saturday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0506" y="1266809"/>
            <a:ext cx="6402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80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High Risk Days are Rare, Dangerous, Significant, and Impactful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80FF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463" y="6321170"/>
            <a:ext cx="2505075" cy="48577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813020" y="529114"/>
            <a:ext cx="2349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NOAA/NWS/NCEP/WPC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82009" y="100457"/>
            <a:ext cx="7013448" cy="8162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lumMod val="70000"/>
                </a:schemeClr>
              </a:gs>
              <a:gs pos="100000">
                <a:schemeClr val="accent1">
                  <a:lumMod val="50000"/>
                  <a:alpha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38760" r="90480" b="19235"/>
          <a:stretch/>
        </p:blipFill>
        <p:spPr bwMode="auto">
          <a:xfrm>
            <a:off x="0" y="4171666"/>
            <a:ext cx="1162594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625"/>
            <a:ext cx="1694835" cy="99373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010" y="67975"/>
            <a:ext cx="7013448" cy="816200"/>
          </a:xfrm>
          <a:prstGeom prst="rect">
            <a:avLst/>
          </a:prstGeom>
          <a:noFill/>
          <a:ln w="63500" cap="rnd">
            <a:noFill/>
          </a:ln>
          <a:effectLst/>
        </p:spPr>
        <p:txBody>
          <a:bodyPr vert="horz" lIns="91440" tIns="0" rIns="9144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6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rPr>
              <a:t>7-day rainfall forecast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6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rPr>
              <a:t>8AM September 13, 2018 to 8AM September 20, 2018</a:t>
            </a:r>
            <a:endParaRPr kumimoji="0" lang="en-US" sz="1800" b="1" i="0" u="none" strike="noStrike" kern="6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9349" y="5746803"/>
            <a:ext cx="7690686" cy="1015663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6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Rainfall amounts shown are averages, meaning locally higher amounts likely. Higher rainfall amounts will result in extreme flooding.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6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Heaviest rain across eastern NC expected Thursday – Saturday Night.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6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Heaviest rain across western NC expected Saturday – Monday Night.</a:t>
            </a:r>
            <a:endParaRPr kumimoji="0" lang="en-US" sz="1400" b="0" i="0" u="none" strike="noStrike" kern="6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4643" y="4226652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10-15”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3618" y="284924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7-10”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8216" y="3462061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15-20”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3159" y="4472705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20-30”+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89718" y="1469502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5-7”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17669" y="4176281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5-7”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34760" y="273423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7-10”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06785" y="1287541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4-5”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3759" y="1298107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3-4”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9493" y="2549571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5-7”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4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5395"/>
            <a:ext cx="1694835" cy="9937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806946"/>
            <a:ext cx="1267097" cy="968431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3057" y="105405"/>
            <a:ext cx="7013448" cy="8162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lumMod val="70000"/>
                </a:schemeClr>
              </a:gs>
              <a:gs pos="100000">
                <a:schemeClr val="accent1">
                  <a:lumMod val="50000"/>
                  <a:alpha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44152" y="115676"/>
            <a:ext cx="7013448" cy="816200"/>
          </a:xfrm>
          <a:prstGeom prst="rect">
            <a:avLst/>
          </a:prstGeom>
          <a:noFill/>
          <a:ln w="63500" cap="rnd">
            <a:noFill/>
          </a:ln>
          <a:effectLst/>
        </p:spPr>
        <p:txBody>
          <a:bodyPr vert="horz" lIns="91440" tIns="0" rIns="9144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6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rPr>
              <a:t>Flash flood watch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6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rPr>
              <a:t>In Effect Until 8PM Saturday</a:t>
            </a:r>
            <a:endParaRPr kumimoji="0" lang="en-US" sz="1800" b="1" i="0" u="none" strike="noStrike" kern="6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36505" y="6488668"/>
            <a:ext cx="217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*As of 5AM Thursday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4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2010" y="67974"/>
            <a:ext cx="6928390" cy="739533"/>
            <a:chOff x="533400" y="134662"/>
            <a:chExt cx="6474437" cy="570474"/>
          </a:xfrm>
        </p:grpSpPr>
        <p:sp>
          <p:nvSpPr>
            <p:cNvPr id="4" name="Rounded Rectangle 3"/>
            <p:cNvSpPr/>
            <p:nvPr/>
          </p:nvSpPr>
          <p:spPr>
            <a:xfrm>
              <a:off x="533400" y="156496"/>
              <a:ext cx="6400800" cy="54864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1">
                    <a:lumMod val="70000"/>
                  </a:schemeClr>
                </a:gs>
                <a:gs pos="100000">
                  <a:schemeClr val="accent1">
                    <a:lumMod val="50000"/>
                    <a:alpha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/>
                <a:ea typeface="+mn-ea"/>
                <a:cs typeface="+mn-cs"/>
              </a:endParaRPr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533400" y="134662"/>
              <a:ext cx="6474437" cy="548640"/>
            </a:xfrm>
            <a:prstGeom prst="rect">
              <a:avLst/>
            </a:prstGeom>
            <a:noFill/>
            <a:ln w="63500" cap="rnd">
              <a:noFill/>
            </a:ln>
            <a:effectLst/>
          </p:spPr>
          <p:txBody>
            <a:bodyPr vert="horz" lIns="91440" tIns="0" rIns="91440" bIns="0" anchor="ctr">
              <a:noAutofit/>
              <a:scene3d>
                <a:camera prst="orthographicFront"/>
                <a:lightRig rig="freezing" dir="t">
                  <a:rot lat="0" lon="0" rev="5640000"/>
                </a:lightRig>
              </a:scene3d>
              <a:sp3d prstMaterial="flat">
                <a:bevelT w="38100" h="38100"/>
                <a:contourClr>
                  <a:schemeClr val="tx2"/>
                </a:contourClr>
              </a:sp3d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5600" b="1" kern="1200">
                  <a:ln>
                    <a:noFill/>
                  </a:ln>
                  <a:solidFill>
                    <a:schemeClr val="accent3">
                      <a:tint val="90000"/>
                      <a:satMod val="120000"/>
                    </a:schemeClr>
                  </a:solidFill>
                  <a:effectLst>
                    <a:outerShdw blurRad="38100" dist="25400" dir="5400000" algn="tl" rotWithShape="0">
                      <a:srgbClr val="000000">
                        <a:alpha val="43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600" cap="all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+mj-cs"/>
                </a:rPr>
                <a:t>River Flood Outlook</a:t>
              </a:r>
              <a:endParaRPr kumimoji="0" lang="en-US" sz="3200" b="1" i="0" u="none" strike="noStrike" kern="6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6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+mj-cs"/>
                </a:rPr>
                <a:t>September </a:t>
              </a:r>
              <a:r>
                <a:rPr kumimoji="0" lang="en-US" sz="1800" b="1" i="0" u="none" strike="noStrike" kern="6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+mj-cs"/>
                </a:rPr>
                <a:t>13, </a:t>
              </a:r>
              <a:r>
                <a:rPr kumimoji="0" lang="en-US" sz="1800" b="1" i="0" u="none" strike="noStrike" kern="6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+mj-cs"/>
                </a:rPr>
                <a:t>2018 – </a:t>
              </a:r>
              <a:r>
                <a:rPr kumimoji="0" lang="en-US" sz="1800" b="1" i="0" u="none" strike="noStrike" kern="6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+mj-cs"/>
                </a:rPr>
                <a:t>5AM</a:t>
              </a:r>
              <a:endParaRPr kumimoji="0" lang="en-US" sz="1800" b="1" i="0" u="none" strike="noStrike" kern="6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39" y="1606731"/>
            <a:ext cx="8357322" cy="38535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2" t="23868" r="69178" b="17558"/>
          <a:stretch/>
        </p:blipFill>
        <p:spPr bwMode="auto">
          <a:xfrm>
            <a:off x="397770" y="4267200"/>
            <a:ext cx="112623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" t="9302" r="60938" b="82995"/>
          <a:stretch/>
        </p:blipFill>
        <p:spPr bwMode="auto">
          <a:xfrm>
            <a:off x="4070499" y="5995918"/>
            <a:ext cx="4684593" cy="56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5395"/>
            <a:ext cx="1694835" cy="9937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158" y="2592279"/>
            <a:ext cx="196571" cy="20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 result for tropical storm hermine n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66"/>
          <a:stretch/>
        </p:blipFill>
        <p:spPr bwMode="auto">
          <a:xfrm>
            <a:off x="-17061" y="0"/>
            <a:ext cx="9161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47722" y="1362457"/>
          <a:ext cx="8631493" cy="49133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90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4194">
                  <a:extLst>
                    <a:ext uri="{9D8B030D-6E8A-4147-A177-3AD203B41FA5}">
                      <a16:colId xmlns:a16="http://schemas.microsoft.com/office/drawing/2014/main" xmlns="" val="3540822045"/>
                    </a:ext>
                  </a:extLst>
                </a:gridCol>
                <a:gridCol w="31052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1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478"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baseline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HAZARD</a:t>
                      </a:r>
                      <a:endParaRPr lang="en-US" sz="1600" b="0" cap="none" baseline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baseline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DETAILS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baseline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IMPACTS</a:t>
                      </a:r>
                      <a:endParaRPr lang="en-US" sz="1600" b="0" cap="none" baseline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baseline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THREAT</a:t>
                      </a:r>
                      <a:endParaRPr lang="en-US" sz="1600" b="0" cap="none" baseline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51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Storm Surge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cap="none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S of Cape Fear: 6-9’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cap="none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Cape Fear-Cape Lookout: 9-13’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cap="none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(Neuse, Pamlico, Bay, Pungo Rivers)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cap="none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Cape Lookout-Ocracoke Inlet: 6-9’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cap="none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Ocracoke Inlet-Salvo: 4-6’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cap="none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N of Salvo: 2-4’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Very dangerous inundation amounts are expected along the NC coast Thu-Sat.</a:t>
                      </a:r>
                      <a:endParaRPr lang="en-US" sz="1100" b="1" baseline="0" dirty="0" smtClean="0">
                        <a:solidFill>
                          <a:schemeClr val="tx1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Extreme</a:t>
                      </a:r>
                      <a:endParaRPr lang="en-US" sz="1600" b="1" cap="none" baseline="0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31C7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7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Inland Flooding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cap="none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Coastal NC: 20-30” (Isolated 40”)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cap="none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Central, Western, NE NC: 6-12” (Isolated 24”)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Sig. threat to life and property; impassable roads; road wash-outs. Heaviest rain across </a:t>
                      </a:r>
                    </a:p>
                    <a:p>
                      <a:pPr algn="ctr"/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 NC Thurs – Sat night and across W NC Sat –Mon night. Longer-term river flooding likely, and mountain landslides possible.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Extreme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31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5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Damaging Winds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cap="none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Hurricane-Force winds are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cap="none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likely near the coast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cap="none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Tropical Storm-Force winds possible across much of state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Significant downed trees and widespread/prolonged power outages across the state; significant structure damage possible as Florence near the coast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Extreme</a:t>
                      </a:r>
                      <a:endParaRPr lang="en-US" sz="1600" b="1" cap="none" baseline="0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31C7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2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Tornadoes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A few tornadoes are possible Thu and Fri, across eastern NC. Tornadoes in tropical systems are typically short-lived and weak, but offer very little lead time.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050" b="0" baseline="0" dirty="0" smtClean="0">
                        <a:solidFill>
                          <a:schemeClr val="tx1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Moderate</a:t>
                      </a:r>
                      <a:endParaRPr lang="en-US" sz="1600" b="1" cap="none" baseline="0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2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Marine &amp; Coastal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Life-threatening surf and rip currents will continue for much of the week.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050" b="0" baseline="0" dirty="0" smtClean="0">
                        <a:solidFill>
                          <a:schemeClr val="tx1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Extreme</a:t>
                      </a:r>
                      <a:endParaRPr lang="en-US" sz="1600" b="1" cap="none" baseline="0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31C7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625"/>
            <a:ext cx="1694835" cy="99373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2009" y="100457"/>
            <a:ext cx="7013448" cy="8162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lumMod val="70000"/>
                </a:schemeClr>
              </a:gs>
              <a:gs pos="100000">
                <a:schemeClr val="accent1">
                  <a:lumMod val="50000"/>
                  <a:alpha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2008" y="76625"/>
            <a:ext cx="7013448" cy="816200"/>
          </a:xfrm>
          <a:prstGeom prst="rect">
            <a:avLst/>
          </a:prstGeom>
          <a:noFill/>
          <a:ln w="63500" cap="rnd">
            <a:noFill/>
          </a:ln>
          <a:effectLst/>
        </p:spPr>
        <p:txBody>
          <a:bodyPr vert="horz" lIns="91440" tIns="0" rIns="9144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6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rPr>
              <a:t>Hazards summary   </a:t>
            </a:r>
            <a:r>
              <a:rPr kumimoji="0" lang="en-US" sz="1200" b="1" i="0" u="none" strike="noStrike" kern="6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rPr>
              <a:t>Hurricane Florence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6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rPr>
              <a:t>September 13, 2018 – 5aM</a:t>
            </a:r>
            <a:endParaRPr kumimoji="0" lang="en-US" sz="1800" b="1" i="0" u="none" strike="noStrike" kern="6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47724" y="6373699"/>
          <a:ext cx="86314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582">
                  <a:extLst>
                    <a:ext uri="{9D8B030D-6E8A-4147-A177-3AD203B41FA5}">
                      <a16:colId xmlns:a16="http://schemas.microsoft.com/office/drawing/2014/main" xmlns="" val="3548410591"/>
                    </a:ext>
                  </a:extLst>
                </a:gridCol>
                <a:gridCol w="1438582">
                  <a:extLst>
                    <a:ext uri="{9D8B030D-6E8A-4147-A177-3AD203B41FA5}">
                      <a16:colId xmlns:a16="http://schemas.microsoft.com/office/drawing/2014/main" xmlns="" val="676001892"/>
                    </a:ext>
                  </a:extLst>
                </a:gridCol>
                <a:gridCol w="1438582">
                  <a:extLst>
                    <a:ext uri="{9D8B030D-6E8A-4147-A177-3AD203B41FA5}">
                      <a16:colId xmlns:a16="http://schemas.microsoft.com/office/drawing/2014/main" xmlns="" val="2003840062"/>
                    </a:ext>
                  </a:extLst>
                </a:gridCol>
                <a:gridCol w="1438582">
                  <a:extLst>
                    <a:ext uri="{9D8B030D-6E8A-4147-A177-3AD203B41FA5}">
                      <a16:colId xmlns:a16="http://schemas.microsoft.com/office/drawing/2014/main" xmlns="" val="1123181215"/>
                    </a:ext>
                  </a:extLst>
                </a:gridCol>
                <a:gridCol w="1438582">
                  <a:extLst>
                    <a:ext uri="{9D8B030D-6E8A-4147-A177-3AD203B41FA5}">
                      <a16:colId xmlns:a16="http://schemas.microsoft.com/office/drawing/2014/main" xmlns="" val="1634645622"/>
                    </a:ext>
                  </a:extLst>
                </a:gridCol>
                <a:gridCol w="1438582">
                  <a:extLst>
                    <a:ext uri="{9D8B030D-6E8A-4147-A177-3AD203B41FA5}">
                      <a16:colId xmlns:a16="http://schemas.microsoft.com/office/drawing/2014/main" xmlns="" val="4185986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Threat Levels:</a:t>
                      </a:r>
                      <a:endParaRPr lang="en-US" sz="1400" dirty="0">
                        <a:solidFill>
                          <a:schemeClr val="tx1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None</a:t>
                      </a:r>
                      <a:endParaRPr lang="en-US" sz="1400" dirty="0">
                        <a:solidFill>
                          <a:schemeClr val="tx1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Low</a:t>
                      </a:r>
                      <a:endParaRPr lang="en-US" sz="1400" dirty="0">
                        <a:solidFill>
                          <a:schemeClr val="tx1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>
                    <a:solidFill>
                      <a:srgbClr val="FFFF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Moderate</a:t>
                      </a:r>
                      <a:endParaRPr lang="en-US" sz="1400" dirty="0">
                        <a:solidFill>
                          <a:schemeClr val="tx1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>
                    <a:solidFill>
                      <a:srgbClr val="FFC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High</a:t>
                      </a:r>
                      <a:endParaRPr lang="en-US" sz="1400" dirty="0">
                        <a:solidFill>
                          <a:schemeClr val="tx1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>
                    <a:solidFill>
                      <a:srgbClr val="FF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Extreme</a:t>
                      </a:r>
                      <a:endParaRPr lang="en-US" sz="1400" dirty="0">
                        <a:solidFill>
                          <a:schemeClr val="tx1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>
                    <a:solidFill>
                      <a:srgbClr val="DB31C7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6942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8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4" y="1188133"/>
            <a:ext cx="5989706" cy="44125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2010" y="100371"/>
            <a:ext cx="7156990" cy="866196"/>
            <a:chOff x="533400" y="156496"/>
            <a:chExt cx="6474437" cy="548640"/>
          </a:xfrm>
        </p:grpSpPr>
        <p:sp>
          <p:nvSpPr>
            <p:cNvPr id="30" name="Rounded Rectangle 29"/>
            <p:cNvSpPr/>
            <p:nvPr/>
          </p:nvSpPr>
          <p:spPr>
            <a:xfrm>
              <a:off x="533400" y="156496"/>
              <a:ext cx="6400800" cy="54864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1">
                    <a:lumMod val="70000"/>
                  </a:schemeClr>
                </a:gs>
                <a:gs pos="100000">
                  <a:schemeClr val="accent1">
                    <a:lumMod val="50000"/>
                    <a:alpha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/>
                <a:ea typeface="+mn-ea"/>
                <a:cs typeface="+mn-cs"/>
              </a:endParaRPr>
            </a:p>
          </p:txBody>
        </p:sp>
        <p:sp>
          <p:nvSpPr>
            <p:cNvPr id="31" name="Title 1"/>
            <p:cNvSpPr txBox="1">
              <a:spLocks/>
            </p:cNvSpPr>
            <p:nvPr/>
          </p:nvSpPr>
          <p:spPr>
            <a:xfrm>
              <a:off x="533400" y="249834"/>
              <a:ext cx="6474437" cy="361963"/>
            </a:xfrm>
            <a:prstGeom prst="rect">
              <a:avLst/>
            </a:prstGeom>
            <a:noFill/>
            <a:ln w="63500" cap="rnd">
              <a:noFill/>
            </a:ln>
            <a:effectLst/>
          </p:spPr>
          <p:txBody>
            <a:bodyPr vert="horz" lIns="91440" tIns="0" rIns="91440" bIns="0" anchor="ctr">
              <a:noAutofit/>
              <a:scene3d>
                <a:camera prst="orthographicFront"/>
                <a:lightRig rig="freezing" dir="t">
                  <a:rot lat="0" lon="0" rev="5640000"/>
                </a:lightRig>
              </a:scene3d>
              <a:sp3d prstMaterial="flat">
                <a:bevelT w="38100" h="38100"/>
                <a:contourClr>
                  <a:schemeClr val="tx2"/>
                </a:contourClr>
              </a:sp3d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5600" b="1" kern="1200">
                  <a:ln>
                    <a:noFill/>
                  </a:ln>
                  <a:solidFill>
                    <a:schemeClr val="accent3">
                      <a:tint val="90000"/>
                      <a:satMod val="120000"/>
                    </a:schemeClr>
                  </a:solidFill>
                  <a:effectLst>
                    <a:outerShdw blurRad="38100" dist="25400" dir="5400000" algn="tl" rotWithShape="0">
                      <a:srgbClr val="000000">
                        <a:alpha val="43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600" cap="all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+mj-cs"/>
                </a:rPr>
                <a:t>THURSDAY’s </a:t>
              </a:r>
              <a:r>
                <a:rPr kumimoji="0" lang="en-US" sz="2800" b="1" i="0" u="none" strike="noStrike" kern="6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+mj-cs"/>
                </a:rPr>
                <a:t>severe storm threat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all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+mj-cs"/>
                </a:rPr>
                <a:t>Storm prediction center (Valid 8am 9/13/18 – 8am 9/14/18)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200" y="5704582"/>
            <a:ext cx="6096000" cy="10156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 few tornadoes are possible Thursday and Thursday night across portions of Eastern NC.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Tornadoes in tropical systems are typically weak and short-lived, but often do not offer much warning time.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188133"/>
            <a:ext cx="2698896" cy="55936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1694835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8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4" y="1188133"/>
            <a:ext cx="5989706" cy="44125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2010" y="100371"/>
            <a:ext cx="7156990" cy="866196"/>
            <a:chOff x="533400" y="156496"/>
            <a:chExt cx="6474437" cy="548640"/>
          </a:xfrm>
        </p:grpSpPr>
        <p:sp>
          <p:nvSpPr>
            <p:cNvPr id="30" name="Rounded Rectangle 29"/>
            <p:cNvSpPr/>
            <p:nvPr/>
          </p:nvSpPr>
          <p:spPr>
            <a:xfrm>
              <a:off x="533400" y="156496"/>
              <a:ext cx="6400800" cy="54864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1">
                    <a:lumMod val="70000"/>
                  </a:schemeClr>
                </a:gs>
                <a:gs pos="100000">
                  <a:schemeClr val="accent1">
                    <a:lumMod val="50000"/>
                    <a:alpha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/>
                <a:ea typeface="+mn-ea"/>
                <a:cs typeface="+mn-cs"/>
              </a:endParaRPr>
            </a:p>
          </p:txBody>
        </p:sp>
        <p:sp>
          <p:nvSpPr>
            <p:cNvPr id="31" name="Title 1"/>
            <p:cNvSpPr txBox="1">
              <a:spLocks/>
            </p:cNvSpPr>
            <p:nvPr/>
          </p:nvSpPr>
          <p:spPr>
            <a:xfrm>
              <a:off x="533400" y="249834"/>
              <a:ext cx="6474437" cy="361963"/>
            </a:xfrm>
            <a:prstGeom prst="rect">
              <a:avLst/>
            </a:prstGeom>
            <a:noFill/>
            <a:ln w="63500" cap="rnd">
              <a:noFill/>
            </a:ln>
            <a:effectLst/>
          </p:spPr>
          <p:txBody>
            <a:bodyPr vert="horz" lIns="91440" tIns="0" rIns="91440" bIns="0" anchor="ctr">
              <a:noAutofit/>
              <a:scene3d>
                <a:camera prst="orthographicFront"/>
                <a:lightRig rig="freezing" dir="t">
                  <a:rot lat="0" lon="0" rev="5640000"/>
                </a:lightRig>
              </a:scene3d>
              <a:sp3d prstMaterial="flat">
                <a:bevelT w="38100" h="38100"/>
                <a:contourClr>
                  <a:schemeClr val="tx2"/>
                </a:contourClr>
              </a:sp3d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5600" b="1" kern="1200">
                  <a:ln>
                    <a:noFill/>
                  </a:ln>
                  <a:solidFill>
                    <a:schemeClr val="accent3">
                      <a:tint val="90000"/>
                      <a:satMod val="120000"/>
                    </a:schemeClr>
                  </a:solidFill>
                  <a:effectLst>
                    <a:outerShdw blurRad="38100" dist="25400" dir="5400000" algn="tl" rotWithShape="0">
                      <a:srgbClr val="000000">
                        <a:alpha val="43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600" cap="all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+mj-cs"/>
                </a:rPr>
                <a:t>fri</a:t>
              </a:r>
              <a:r>
                <a:rPr kumimoji="0" lang="en-US" sz="2800" b="1" i="0" u="none" strike="noStrike" kern="600" cap="all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+mj-cs"/>
                </a:rPr>
                <a:t>DAY’s </a:t>
              </a:r>
              <a:r>
                <a:rPr kumimoji="0" lang="en-US" sz="2800" b="1" i="0" u="none" strike="noStrike" kern="6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+mj-cs"/>
                </a:rPr>
                <a:t>severe storm threat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all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+mj-cs"/>
                </a:rPr>
                <a:t>Storm prediction center (Valid 8am 9/14/18 – 8am 9/15/18)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200" y="5704582"/>
            <a:ext cx="6096000" cy="10156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Tornado potential extends into Friday and expands westward.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Tornadoes in tropical systems are typically weak and short-lived, but often do not offer much warning time.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188133"/>
            <a:ext cx="2698896" cy="55936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1694835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1" r="17723" b="14647"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625"/>
            <a:ext cx="1694835" cy="99373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2010" y="100458"/>
            <a:ext cx="6400800" cy="813942"/>
            <a:chOff x="533400" y="156496"/>
            <a:chExt cx="6400800" cy="548640"/>
          </a:xfrm>
        </p:grpSpPr>
        <p:sp>
          <p:nvSpPr>
            <p:cNvPr id="22" name="Rounded Rectangle 21"/>
            <p:cNvSpPr/>
            <p:nvPr/>
          </p:nvSpPr>
          <p:spPr>
            <a:xfrm>
              <a:off x="533400" y="156496"/>
              <a:ext cx="6400800" cy="548640"/>
            </a:xfrm>
            <a:prstGeom prst="roundRect">
              <a:avLst/>
            </a:prstGeom>
            <a:gradFill flip="none" rotWithShape="1">
              <a:gsLst>
                <a:gs pos="0">
                  <a:srgbClr val="4BACC6">
                    <a:lumMod val="75000"/>
                  </a:srgbClr>
                </a:gs>
                <a:gs pos="50000">
                  <a:srgbClr val="4F81BD">
                    <a:lumMod val="70000"/>
                  </a:srgbClr>
                </a:gs>
                <a:gs pos="100000">
                  <a:srgbClr val="4F81BD">
                    <a:lumMod val="50000"/>
                    <a:alpha val="5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/>
                <a:ea typeface="+mn-ea"/>
                <a:cs typeface="+mn-cs"/>
              </a:endParaRPr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>
            <a:xfrm>
              <a:off x="533400" y="191412"/>
              <a:ext cx="6400800" cy="465119"/>
            </a:xfrm>
            <a:prstGeom prst="rect">
              <a:avLst/>
            </a:prstGeom>
            <a:noFill/>
            <a:ln w="63500" cap="rnd">
              <a:noFill/>
            </a:ln>
            <a:effectLst/>
          </p:spPr>
          <p:txBody>
            <a:bodyPr vert="horz" lIns="91440" tIns="0" rIns="91440" bIns="0" anchor="ctr">
              <a:noAutofit/>
              <a:scene3d>
                <a:camera prst="orthographicFront"/>
                <a:lightRig rig="freezing" dir="t">
                  <a:rot lat="0" lon="0" rev="5640000"/>
                </a:lightRig>
              </a:scene3d>
              <a:sp3d prstMaterial="flat">
                <a:bevelT w="38100" h="38100"/>
                <a:contourClr>
                  <a:schemeClr val="tx2"/>
                </a:contourClr>
              </a:sp3d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5600" b="1" kern="1200">
                  <a:ln>
                    <a:noFill/>
                  </a:ln>
                  <a:solidFill>
                    <a:schemeClr val="accent3">
                      <a:tint val="90000"/>
                      <a:satMod val="120000"/>
                    </a:schemeClr>
                  </a:solidFill>
                  <a:effectLst>
                    <a:outerShdw blurRad="38100" dist="25400" dir="5400000" algn="tl" rotWithShape="0">
                      <a:srgbClr val="000000">
                        <a:alpha val="43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6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+mj-cs"/>
                </a:rPr>
                <a:t> </a:t>
              </a:r>
              <a:r>
                <a:rPr kumimoji="0" lang="en-US" sz="3200" b="1" i="0" u="none" strike="noStrike" kern="600" cap="all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+mj-cs"/>
                </a:rPr>
                <a:t>  </a:t>
              </a:r>
              <a:r>
                <a:rPr kumimoji="0" lang="en-US" sz="3600" b="1" i="0" u="none" strike="noStrike" kern="600" cap="all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+mj-cs"/>
                </a:rPr>
                <a:t>HURRICANE FLORENCE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all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+mj-cs"/>
                </a:rPr>
                <a:t>       </a:t>
              </a:r>
              <a:r>
                <a:rPr kumimoji="0" lang="en-US" sz="1600" b="1" i="0" u="none" strike="noStrike" kern="600" cap="all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+mj-cs"/>
                </a:rPr>
                <a:t>September 13, 2018 – 5AM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07831" y="206429"/>
            <a:ext cx="304800" cy="279957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7831" y="550132"/>
            <a:ext cx="304800" cy="279957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4031" y="275823"/>
            <a:ext cx="152400" cy="152400"/>
          </a:xfrm>
          <a:prstGeom prst="rect">
            <a:avLst/>
          </a:prstGeom>
          <a:solidFill>
            <a:sysClr val="windowText" lastClr="000000">
              <a:lumMod val="95000"/>
              <a:lumOff val="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4031" y="613910"/>
            <a:ext cx="152400" cy="152400"/>
          </a:xfrm>
          <a:prstGeom prst="rect">
            <a:avLst/>
          </a:prstGeom>
          <a:solidFill>
            <a:sysClr val="windowText" lastClr="000000">
              <a:lumMod val="95000"/>
              <a:lumOff val="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032" y="6269375"/>
            <a:ext cx="640682" cy="606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681" y="1035351"/>
            <a:ext cx="8151223" cy="5693866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Key Takeaways: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Life-Threatening Impacts Will Extend Far From The Storm’s Center: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 forecast is very similar to previous updates as widespread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&amp;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extreme impacts from heavy rain, storm surge, and wind are still expected.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Rain: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Coastal NC: 20-30”; isolated totals to 40”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Remainder of NC: 6-12”; isolated totals to 24”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Storm Surge: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Cape Fear – Cape Lookout (Pamlico, Neuse, Pungo, Bay Rivers): 9-13’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South of Cape Fear and Cape Lookout – Ocracoke Inlet: 6-9’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Ocracoke Inlet - Salvo: 4-6’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North of Salvo: 2-4’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Wind: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Hurricane-force winds are expected across portions of Coastal NC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Tropical Storm-force winds are possible across much of the state</a:t>
            </a:r>
          </a:p>
        </p:txBody>
      </p:sp>
    </p:spTree>
    <p:extLst>
      <p:ext uri="{BB962C8B-B14F-4D97-AF65-F5344CB8AC3E}">
        <p14:creationId xmlns:p14="http://schemas.microsoft.com/office/powerpoint/2010/main" val="7876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44524"/>
            <a:ext cx="8229600" cy="838200"/>
          </a:xfrm>
          <a:solidFill>
            <a:schemeClr val="tx1"/>
          </a:solidFill>
        </p:spPr>
        <p:txBody>
          <a:bodyPr anchor="ctr"/>
          <a:lstStyle/>
          <a:p>
            <a:pPr algn="ctr"/>
            <a:r>
              <a:rPr lang="en-US" altLang="en-US" b="1" dirty="0" smtClean="0">
                <a:solidFill>
                  <a:schemeClr val="bg1"/>
                </a:solidFill>
                <a:effectLst/>
              </a:rPr>
              <a:t>State EOC Schedule</a:t>
            </a:r>
          </a:p>
        </p:txBody>
      </p:sp>
      <p:pic>
        <p:nvPicPr>
          <p:cNvPr id="6" name="Picture 7" descr="http://www.obrienatkins.com/projectimages/1_NCNationalGuardAndStateEOC_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208" y="1243586"/>
            <a:ext cx="4010592" cy="27851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833079"/>
              </p:ext>
            </p:extLst>
          </p:nvPr>
        </p:nvGraphicFramePr>
        <p:xfrm>
          <a:off x="457200" y="1243586"/>
          <a:ext cx="4498975" cy="27943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9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9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13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Thursday,</a:t>
                      </a:r>
                      <a:r>
                        <a:rPr lang="en-US" sz="1400" baseline="0" dirty="0" smtClean="0"/>
                        <a:t> September 13, 2018</a:t>
                      </a:r>
                      <a:endParaRPr lang="en-US" sz="1400" dirty="0"/>
                    </a:p>
                  </a:txBody>
                  <a:tcPr marL="91451" marR="9145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27" marB="45727"/>
                </a:tc>
                <a:extLst>
                  <a:ext uri="{0D108BD9-81ED-4DB2-BD59-A6C34878D82A}">
                    <a16:rowId xmlns:a16="http://schemas.microsoft.com/office/drawing/2014/main" xmlns="" val="1498948163"/>
                  </a:ext>
                </a:extLst>
              </a:tr>
              <a:tr h="31337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0700</a:t>
                      </a:r>
                      <a:endParaRPr lang="en-US" sz="1400" dirty="0"/>
                    </a:p>
                  </a:txBody>
                  <a:tcPr marL="91451" marR="9145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Shift Brief</a:t>
                      </a:r>
                    </a:p>
                  </a:txBody>
                  <a:tcPr marL="91451" marR="91451" marT="45727" marB="4572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3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58C"/>
                          </a:solidFill>
                        </a:rPr>
                        <a:t>1000</a:t>
                      </a:r>
                      <a:endParaRPr lang="en-US" sz="1400" dirty="0">
                        <a:solidFill>
                          <a:srgbClr val="40458C"/>
                        </a:solidFill>
                      </a:endParaRPr>
                    </a:p>
                  </a:txBody>
                  <a:tcPr marL="91451" marR="9145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Executive Summary Published</a:t>
                      </a:r>
                      <a:endParaRPr lang="en-US" sz="1400" dirty="0"/>
                    </a:p>
                  </a:txBody>
                  <a:tcPr marL="91451" marR="91451" marT="45727" marB="4572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842866205"/>
                  </a:ext>
                </a:extLst>
              </a:tr>
              <a:tr h="3133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58C"/>
                          </a:solidFill>
                        </a:rPr>
                        <a:t>1130</a:t>
                      </a:r>
                      <a:endParaRPr lang="en-US" sz="1400" dirty="0">
                        <a:solidFill>
                          <a:srgbClr val="40458C"/>
                        </a:solidFill>
                      </a:endParaRPr>
                    </a:p>
                  </a:txBody>
                  <a:tcPr marL="91451" marR="9145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Lunch</a:t>
                      </a:r>
                      <a:endParaRPr lang="en-US" sz="1400" dirty="0"/>
                    </a:p>
                  </a:txBody>
                  <a:tcPr marL="91451" marR="91451" marT="45727" marB="4572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4198458485"/>
                  </a:ext>
                </a:extLst>
              </a:tr>
              <a:tr h="53273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58C"/>
                          </a:solidFill>
                        </a:rPr>
                        <a:t>1600</a:t>
                      </a:r>
                      <a:endParaRPr lang="en-US" sz="1400" dirty="0">
                        <a:solidFill>
                          <a:srgbClr val="40458C"/>
                        </a:solidFill>
                      </a:endParaRPr>
                    </a:p>
                  </a:txBody>
                  <a:tcPr marL="91451" marR="9145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Executive Summary</a:t>
                      </a:r>
                      <a:r>
                        <a:rPr lang="en-US" sz="1400" baseline="0" dirty="0" smtClean="0"/>
                        <a:t> &amp;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r>
                        <a:rPr lang="en-US" sz="1400" dirty="0" smtClean="0"/>
                        <a:t>Situation Report Published</a:t>
                      </a:r>
                      <a:endParaRPr lang="en-US" sz="1400" dirty="0"/>
                    </a:p>
                  </a:txBody>
                  <a:tcPr marL="91451" marR="91451" marT="45727" marB="4572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313255694"/>
                  </a:ext>
                </a:extLst>
              </a:tr>
              <a:tr h="3133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58C"/>
                          </a:solidFill>
                        </a:rPr>
                        <a:t>1600</a:t>
                      </a:r>
                      <a:endParaRPr lang="en-US" sz="1400" dirty="0">
                        <a:solidFill>
                          <a:srgbClr val="40458C"/>
                        </a:solidFill>
                      </a:endParaRPr>
                    </a:p>
                  </a:txBody>
                  <a:tcPr marL="91451" marR="9145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Operational Planning Meeting</a:t>
                      </a:r>
                      <a:endParaRPr lang="en-US" sz="1400" dirty="0"/>
                    </a:p>
                  </a:txBody>
                  <a:tcPr marL="91451" marR="91451" marT="45727" marB="4572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896383388"/>
                  </a:ext>
                </a:extLst>
              </a:tr>
              <a:tr h="3133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58C"/>
                          </a:solidFill>
                        </a:rPr>
                        <a:t>1730</a:t>
                      </a:r>
                      <a:endParaRPr lang="en-US" sz="1400" dirty="0">
                        <a:solidFill>
                          <a:srgbClr val="40458C"/>
                        </a:solidFill>
                      </a:endParaRPr>
                    </a:p>
                  </a:txBody>
                  <a:tcPr marL="91451" marR="9145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Dinner</a:t>
                      </a:r>
                      <a:endParaRPr lang="en-US" sz="1400" dirty="0"/>
                    </a:p>
                  </a:txBody>
                  <a:tcPr marL="91451" marR="91451" marT="45727" marB="4572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483133453"/>
                  </a:ext>
                </a:extLst>
              </a:tr>
              <a:tr h="3133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58C"/>
                          </a:solidFill>
                        </a:rPr>
                        <a:t>1900</a:t>
                      </a:r>
                      <a:endParaRPr lang="en-US" sz="1400" dirty="0">
                        <a:solidFill>
                          <a:srgbClr val="40458C"/>
                        </a:solidFill>
                      </a:endParaRPr>
                    </a:p>
                  </a:txBody>
                  <a:tcPr marL="91451" marR="9145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Shift Brief</a:t>
                      </a:r>
                    </a:p>
                  </a:txBody>
                  <a:tcPr marL="91451" marR="91451" marT="45727" marB="4572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191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73075" y="166053"/>
            <a:ext cx="8229600" cy="838200"/>
          </a:xfrm>
          <a:solidFill>
            <a:schemeClr val="tx1"/>
          </a:solidFill>
        </p:spPr>
        <p:txBody>
          <a:bodyPr anchor="ctr"/>
          <a:lstStyle/>
          <a:p>
            <a:pPr algn="ctr"/>
            <a:r>
              <a:rPr lang="en-US" altLang="en-US" b="1" dirty="0" smtClean="0">
                <a:solidFill>
                  <a:schemeClr val="bg1"/>
                </a:solidFill>
                <a:effectLst/>
              </a:rPr>
              <a:t>Situation Report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346" y="1241221"/>
            <a:ext cx="5385308" cy="4375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4605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73075" y="188913"/>
            <a:ext cx="8229600" cy="838200"/>
          </a:xfrm>
          <a:solidFill>
            <a:schemeClr val="tx1"/>
          </a:solidFill>
        </p:spPr>
        <p:txBody>
          <a:bodyPr anchor="ctr"/>
          <a:lstStyle/>
          <a:p>
            <a:pPr algn="ctr"/>
            <a:r>
              <a:rPr lang="en-US" altLang="en-US" b="1" dirty="0" smtClean="0">
                <a:solidFill>
                  <a:schemeClr val="bg1"/>
                </a:solidFill>
                <a:effectLst/>
              </a:rPr>
              <a:t>County Impacts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3075" y="1295400"/>
            <a:ext cx="8229600" cy="3505200"/>
          </a:xfrm>
        </p:spPr>
        <p:txBody>
          <a:bodyPr/>
          <a:lstStyle/>
          <a:p>
            <a:r>
              <a:rPr lang="en-US" dirty="0" smtClean="0"/>
              <a:t>State of Emergency (64 of 100 counties): </a:t>
            </a:r>
          </a:p>
          <a:p>
            <a:r>
              <a:rPr lang="en-US" dirty="0"/>
              <a:t>	</a:t>
            </a:r>
            <a:r>
              <a:rPr lang="en-US" dirty="0" smtClean="0"/>
              <a:t>- 32 in Eastern Branch</a:t>
            </a:r>
          </a:p>
          <a:p>
            <a:r>
              <a:rPr lang="en-US" dirty="0"/>
              <a:t>	</a:t>
            </a:r>
            <a:r>
              <a:rPr lang="en-US" dirty="0" smtClean="0"/>
              <a:t>- 27 in Central Branch</a:t>
            </a:r>
          </a:p>
          <a:p>
            <a:r>
              <a:rPr lang="en-US" dirty="0"/>
              <a:t>	</a:t>
            </a:r>
            <a:r>
              <a:rPr lang="en-US" dirty="0" smtClean="0"/>
              <a:t>- 5 in Western Branch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School </a:t>
            </a:r>
            <a:r>
              <a:rPr lang="en-US" dirty="0"/>
              <a:t>C</a:t>
            </a:r>
            <a:r>
              <a:rPr lang="en-US" dirty="0" smtClean="0"/>
              <a:t>losings: 56 Districts closed, 2 have an early release.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594728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144524"/>
            <a:ext cx="82296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altLang="en-US" b="1" kern="0" smtClean="0">
                <a:solidFill>
                  <a:schemeClr val="bg1"/>
                </a:solidFill>
                <a:effectLst/>
              </a:rPr>
              <a:t>Evacuations</a:t>
            </a:r>
            <a:endParaRPr lang="en-US" altLang="en-US" b="1" kern="0" dirty="0" smtClean="0">
              <a:solidFill>
                <a:schemeClr val="bg1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347" y="993003"/>
            <a:ext cx="5407268" cy="525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76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144524"/>
            <a:ext cx="82296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altLang="en-US" b="1" kern="0" dirty="0" smtClean="0">
                <a:solidFill>
                  <a:schemeClr val="bg1"/>
                </a:solidFill>
                <a:effectLst/>
              </a:rPr>
              <a:t>Shelters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83677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Shelters opened or opening today:  108  </a:t>
            </a:r>
          </a:p>
          <a:p>
            <a:r>
              <a:rPr lang="en-US" sz="3200" dirty="0" smtClean="0"/>
              <a:t>Pet Friendly:  29</a:t>
            </a:r>
          </a:p>
          <a:p>
            <a:endParaRPr lang="en-US" sz="3200" dirty="0"/>
          </a:p>
          <a:p>
            <a:r>
              <a:rPr lang="en-US" sz="3200" dirty="0" smtClean="0"/>
              <a:t>Clients: 6,962    Capacity: 34,717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3179340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73075" y="188913"/>
            <a:ext cx="8229600" cy="838200"/>
          </a:xfrm>
          <a:solidFill>
            <a:schemeClr val="tx1"/>
          </a:solidFill>
        </p:spPr>
        <p:txBody>
          <a:bodyPr anchor="ctr"/>
          <a:lstStyle/>
          <a:p>
            <a:pPr algn="ctr"/>
            <a:r>
              <a:rPr lang="en-US" altLang="en-US" b="1" dirty="0" smtClean="0">
                <a:solidFill>
                  <a:schemeClr val="bg1"/>
                </a:solidFill>
                <a:effectLst/>
              </a:rPr>
              <a:t>Overall SERT Response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046646"/>
              </p:ext>
            </p:extLst>
          </p:nvPr>
        </p:nvGraphicFramePr>
        <p:xfrm>
          <a:off x="473077" y="1262290"/>
          <a:ext cx="4241429" cy="33604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178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38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97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Location/Resource</a:t>
                      </a:r>
                      <a:endParaRPr lang="en-US" sz="1400" dirty="0"/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Status</a:t>
                      </a:r>
                      <a:endParaRPr lang="en-US" sz="1400" dirty="0"/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Level</a:t>
                      </a:r>
                      <a:endParaRPr lang="en-US" sz="1400" dirty="0"/>
                    </a:p>
                  </a:txBody>
                  <a:tcPr marL="91436" marR="91436" marT="45714" marB="4571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State EOC</a:t>
                      </a:r>
                      <a:endParaRPr lang="en-US" sz="1600" dirty="0"/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Activated</a:t>
                      </a:r>
                      <a:endParaRPr lang="en-US" sz="1600" dirty="0"/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4" marB="4571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Business EOC</a:t>
                      </a:r>
                      <a:endParaRPr lang="en-US" sz="1600" dirty="0"/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Activated</a:t>
                      </a:r>
                      <a:endParaRPr lang="en-US" sz="1600" dirty="0"/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91436" marR="91436" marT="45714" marB="4571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Recovery EOC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Activated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4" marB="4571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Joint Information Center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Activated</a:t>
                      </a:r>
                      <a:endParaRPr lang="en-US" sz="1600" dirty="0"/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4" marB="4571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RCC East</a:t>
                      </a:r>
                      <a:endParaRPr lang="en-US" sz="1600" dirty="0"/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Activated</a:t>
                      </a:r>
                      <a:endParaRPr lang="en-US" sz="1600" dirty="0"/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4" marB="4571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RCC Central</a:t>
                      </a:r>
                      <a:endParaRPr lang="en-US" sz="1600" dirty="0"/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Activated</a:t>
                      </a:r>
                      <a:endParaRPr lang="en-US" sz="1600" dirty="0"/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4" marB="4571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41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RCC West</a:t>
                      </a:r>
                      <a:endParaRPr lang="en-US" sz="1600" dirty="0"/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Activated</a:t>
                      </a:r>
                      <a:endParaRPr lang="en-US" sz="1600" dirty="0"/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4" marB="4571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EMAC</a:t>
                      </a:r>
                      <a:endParaRPr lang="en-US" sz="1600" dirty="0"/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Activated</a:t>
                      </a:r>
                      <a:endParaRPr lang="en-US" sz="1600" dirty="0"/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4" marB="45714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333733"/>
              </p:ext>
            </p:extLst>
          </p:nvPr>
        </p:nvGraphicFramePr>
        <p:xfrm>
          <a:off x="473075" y="4695093"/>
          <a:ext cx="8219663" cy="167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67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929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65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Date</a:t>
                      </a:r>
                      <a:endParaRPr lang="en-US" sz="1400" dirty="0"/>
                    </a:p>
                  </a:txBody>
                  <a:tcPr marL="91432" marR="91432" marT="45668" marB="45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Executive Orders</a:t>
                      </a:r>
                      <a:endParaRPr lang="en-US" sz="1600" dirty="0"/>
                    </a:p>
                  </a:txBody>
                  <a:tcPr marL="91432" marR="91432" marT="45668" marB="4566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4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9/7/2018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668" marB="4566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#51 - State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Emergency Declaration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668" marB="4566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4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9/7/2018</a:t>
                      </a:r>
                    </a:p>
                  </a:txBody>
                  <a:tcPr marL="91432" marR="91432" marT="45668" marB="4566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#52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Temporary Suspension of Motor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Vehicle Regulations</a:t>
                      </a:r>
                    </a:p>
                  </a:txBody>
                  <a:tcPr marL="91432" marR="91432" marT="45668" marB="4566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4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9/10/2018</a:t>
                      </a:r>
                    </a:p>
                  </a:txBody>
                  <a:tcPr marL="91432" marR="91432" marT="45668" marB="4566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#53 – Fuel Transportation Waiver </a:t>
                      </a:r>
                    </a:p>
                  </a:txBody>
                  <a:tcPr marL="91432" marR="91432" marT="45668" marB="45668"/>
                </a:tc>
                <a:extLst>
                  <a:ext uri="{0D108BD9-81ED-4DB2-BD59-A6C34878D82A}">
                    <a16:rowId xmlns:a16="http://schemas.microsoft.com/office/drawing/2014/main" xmlns="" val="1169178165"/>
                  </a:ext>
                </a:extLst>
              </a:tr>
              <a:tr h="2594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9/11/2018</a:t>
                      </a:r>
                    </a:p>
                  </a:txBody>
                  <a:tcPr marL="91432" marR="91432" marT="45668" marB="4566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#54 – Mandatory Evacuation for Coastal Islands</a:t>
                      </a:r>
                    </a:p>
                  </a:txBody>
                  <a:tcPr marL="91432" marR="91432" marT="45668" marB="45668"/>
                </a:tc>
                <a:extLst>
                  <a:ext uri="{0D108BD9-81ED-4DB2-BD59-A6C34878D82A}">
                    <a16:rowId xmlns:a16="http://schemas.microsoft.com/office/drawing/2014/main" xmlns="" val="322716498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324535"/>
              </p:ext>
            </p:extLst>
          </p:nvPr>
        </p:nvGraphicFramePr>
        <p:xfrm>
          <a:off x="4954588" y="1262288"/>
          <a:ext cx="3738150" cy="18553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089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92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Federal</a:t>
                      </a:r>
                      <a:endParaRPr lang="en-US" sz="1400" dirty="0"/>
                    </a:p>
                  </a:txBody>
                  <a:tcPr marL="91432" marR="91432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Activated</a:t>
                      </a:r>
                      <a:endParaRPr lang="en-US" sz="1400" dirty="0"/>
                    </a:p>
                  </a:txBody>
                  <a:tcPr marL="91432" marR="91432" marT="45749" marB="4574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FEMA IMAT</a:t>
                      </a:r>
                      <a:endParaRPr lang="en-US" sz="1600" dirty="0"/>
                    </a:p>
                  </a:txBody>
                  <a:tcPr marL="91432" marR="91432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</a:t>
                      </a:r>
                    </a:p>
                  </a:txBody>
                  <a:tcPr marL="91432" marR="91432" marT="45749" marB="4574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FEMA Liaison Officer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</a:t>
                      </a:r>
                      <a:endParaRPr lang="en-US" sz="1600" dirty="0"/>
                    </a:p>
                  </a:txBody>
                  <a:tcPr marL="91432" marR="91432" marT="45749" marB="4574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FEMA Incident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Support Base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</a:t>
                      </a:r>
                    </a:p>
                  </a:txBody>
                  <a:tcPr marL="91432" marR="91432" marT="45749" marB="4574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FCO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</a:t>
                      </a:r>
                    </a:p>
                  </a:txBody>
                  <a:tcPr marL="91432" marR="91432" marT="45749" marB="4574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435219"/>
              </p:ext>
            </p:extLst>
          </p:nvPr>
        </p:nvGraphicFramePr>
        <p:xfrm>
          <a:off x="4954588" y="3417997"/>
          <a:ext cx="3738150" cy="7421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38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Federal Declaration</a:t>
                      </a:r>
                      <a:endParaRPr lang="en-US" sz="1400" dirty="0"/>
                    </a:p>
                  </a:txBody>
                  <a:tcPr marL="91432" marR="91432" marT="45749" marB="4574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9/10/2018</a:t>
                      </a:r>
                      <a:r>
                        <a:rPr lang="en-US" sz="1600" baseline="0" dirty="0" smtClean="0"/>
                        <a:t> – FEMA-3401-EM</a:t>
                      </a:r>
                      <a:endParaRPr lang="en-US" sz="1600" dirty="0" smtClean="0"/>
                    </a:p>
                  </a:txBody>
                  <a:tcPr marL="91432" marR="91432" marT="45749" marB="4574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3450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73075" y="188913"/>
            <a:ext cx="8229600" cy="838200"/>
          </a:xfrm>
          <a:solidFill>
            <a:schemeClr val="tx1"/>
          </a:solidFill>
        </p:spPr>
        <p:txBody>
          <a:bodyPr anchor="ctr"/>
          <a:lstStyle/>
          <a:p>
            <a:pPr algn="ctr"/>
            <a:r>
              <a:rPr lang="en-US" altLang="en-US" b="1" smtClean="0">
                <a:solidFill>
                  <a:schemeClr val="bg1"/>
                </a:solidFill>
                <a:effectLst/>
              </a:rPr>
              <a:t>Around the Room</a:t>
            </a:r>
          </a:p>
        </p:txBody>
      </p:sp>
      <p:sp>
        <p:nvSpPr>
          <p:cNvPr id="16387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73075" y="1371600"/>
            <a:ext cx="8229600" cy="435596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dirty="0" smtClean="0"/>
              <a:t>Operations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dirty="0" smtClean="0"/>
              <a:t>Logistics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dirty="0" smtClean="0"/>
              <a:t>Recovery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dirty="0"/>
              <a:t>Risk Management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dirty="0" smtClean="0"/>
              <a:t>Resiliency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dirty="0" smtClean="0"/>
              <a:t>Administration/Finance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dirty="0"/>
              <a:t>Joint Information Center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dirty="0"/>
              <a:t>Business </a:t>
            </a:r>
            <a:r>
              <a:rPr lang="en-US" altLang="en-US" dirty="0" smtClean="0"/>
              <a:t>EOC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dirty="0" smtClean="0"/>
              <a:t>FEMA </a:t>
            </a:r>
            <a:endParaRPr lang="en-US" altLang="en-US" dirty="0"/>
          </a:p>
          <a:p>
            <a:pPr marL="0" indent="0"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04805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73075" y="188913"/>
            <a:ext cx="8229600" cy="838200"/>
          </a:xfrm>
          <a:solidFill>
            <a:schemeClr val="tx1"/>
          </a:solidFill>
        </p:spPr>
        <p:txBody>
          <a:bodyPr anchor="ctr"/>
          <a:lstStyle/>
          <a:p>
            <a:pPr algn="ctr"/>
            <a:r>
              <a:rPr lang="en-US" altLang="en-US" b="1" dirty="0" smtClean="0">
                <a:solidFill>
                  <a:schemeClr val="bg1"/>
                </a:solidFill>
                <a:effectLst/>
              </a:rPr>
              <a:t>SERT Leader Guidance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8720" y="1344169"/>
            <a:ext cx="64282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4000" dirty="0" smtClean="0"/>
              <a:t>Respond to Resource Requests w/in 30 Minutes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4000" dirty="0" smtClean="0"/>
              <a:t>Share Information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4000" dirty="0" smtClean="0"/>
              <a:t>Let Us Know if you See a Gap in the Response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4000" dirty="0" smtClean="0"/>
              <a:t>Have Faith in the Team!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6163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289050" y="4801648"/>
            <a:ext cx="65659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ts val="600"/>
              </a:spcBef>
              <a:spcAft>
                <a:spcPct val="0"/>
              </a:spcAft>
              <a:buClrTx/>
              <a:buSzTx/>
            </a:pPr>
            <a:r>
              <a:rPr lang="en-US" altLang="en-US" sz="2800" b="1" dirty="0">
                <a:solidFill>
                  <a:srgbClr val="CC0000"/>
                </a:solidFill>
              </a:rPr>
              <a:t>Hurricane </a:t>
            </a:r>
            <a:r>
              <a:rPr lang="en-US" altLang="en-US" sz="2800" b="1" dirty="0" smtClean="0">
                <a:solidFill>
                  <a:srgbClr val="CC0000"/>
                </a:solidFill>
              </a:rPr>
              <a:t>Florence</a:t>
            </a:r>
            <a:endParaRPr lang="en-US" altLang="en-US" sz="2800" b="1" dirty="0">
              <a:solidFill>
                <a:srgbClr val="CC0000"/>
              </a:solidFill>
            </a:endParaRPr>
          </a:p>
          <a:p>
            <a:pPr algn="ctr" eaLnBrk="1" fontAlgn="base" hangingPunct="1">
              <a:spcBef>
                <a:spcPts val="600"/>
              </a:spcBef>
              <a:spcAft>
                <a:spcPct val="0"/>
              </a:spcAft>
              <a:buClrTx/>
              <a:buSzTx/>
            </a:pPr>
            <a:r>
              <a:rPr lang="en-US" altLang="en-US" sz="2000" b="1" dirty="0" smtClean="0">
                <a:solidFill>
                  <a:srgbClr val="CC0000"/>
                </a:solidFill>
              </a:rPr>
              <a:t>Thursday, 13 September 2018 – 0700</a:t>
            </a:r>
            <a:endParaRPr lang="en-US" altLang="en-US" sz="2000" b="1" dirty="0">
              <a:solidFill>
                <a:srgbClr val="CC0000"/>
              </a:solidFill>
            </a:endParaRPr>
          </a:p>
        </p:txBody>
      </p:sp>
      <p:sp>
        <p:nvSpPr>
          <p:cNvPr id="230415" name="Rectangle 15"/>
          <p:cNvSpPr>
            <a:spLocks noGrp="1" noChangeArrowheads="1"/>
          </p:cNvSpPr>
          <p:nvPr>
            <p:ph type="title"/>
          </p:nvPr>
        </p:nvSpPr>
        <p:spPr>
          <a:xfrm>
            <a:off x="228600" y="164531"/>
            <a:ext cx="8686800" cy="14493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>
                <a:latin typeface="Arial" charset="0"/>
              </a:rPr>
              <a:t>North Carolina</a:t>
            </a:r>
            <a:br>
              <a:rPr lang="en-US" sz="4000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>State Emergency Operations Center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66" y="1716599"/>
            <a:ext cx="5059869" cy="301718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769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73075" y="188913"/>
            <a:ext cx="8229600" cy="838200"/>
          </a:xfrm>
          <a:solidFill>
            <a:schemeClr val="tx1"/>
          </a:solidFill>
        </p:spPr>
        <p:txBody>
          <a:bodyPr anchor="ctr"/>
          <a:lstStyle/>
          <a:p>
            <a:pPr algn="ctr"/>
            <a:r>
              <a:rPr lang="en-US" altLang="en-US" b="1" dirty="0" smtClean="0">
                <a:solidFill>
                  <a:schemeClr val="bg1"/>
                </a:solidFill>
                <a:effectLst/>
              </a:rPr>
              <a:t>Administrative Details</a:t>
            </a:r>
          </a:p>
        </p:txBody>
      </p:sp>
      <p:sp>
        <p:nvSpPr>
          <p:cNvPr id="29699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73075" y="1371600"/>
            <a:ext cx="8229600" cy="421005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altLang="en-US" dirty="0" smtClean="0"/>
              <a:t>Event Name:</a:t>
            </a:r>
          </a:p>
          <a:p>
            <a:pPr marL="857250" lvl="1" indent="-4572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altLang="en-US" dirty="0" smtClean="0"/>
              <a:t>20180907 Hurricane Florence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altLang="en-US" dirty="0" smtClean="0"/>
              <a:t>Reported Costs to Date: </a:t>
            </a:r>
            <a:r>
              <a:rPr lang="en-US" altLang="en-US" b="1" dirty="0" smtClean="0">
                <a:solidFill>
                  <a:srgbClr val="FF0000"/>
                </a:solidFill>
              </a:rPr>
              <a:t>$6,325,008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altLang="en-US" dirty="0" smtClean="0"/>
              <a:t>Reminders: </a:t>
            </a:r>
          </a:p>
          <a:p>
            <a:pPr marL="857250" lvl="1" indent="-4572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altLang="en-US" dirty="0" smtClean="0"/>
              <a:t>Document </a:t>
            </a:r>
            <a:r>
              <a:rPr lang="en-US" altLang="en-US" dirty="0"/>
              <a:t>all costs in </a:t>
            </a:r>
            <a:r>
              <a:rPr lang="en-US" altLang="en-US" dirty="0" smtClean="0"/>
              <a:t>Finance Board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 marL="857250" lvl="1" indent="-4572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altLang="en-US" dirty="0" smtClean="0"/>
              <a:t>Document all activities in Sig. Events Board</a:t>
            </a:r>
          </a:p>
          <a:p>
            <a:pPr marL="857250" lvl="1" indent="-4572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altLang="en-US" dirty="0" smtClean="0"/>
              <a:t>Update ESF/Situation Report Board </a:t>
            </a:r>
          </a:p>
          <a:p>
            <a:pPr marL="857250" lvl="1" indent="-4572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altLang="en-US" dirty="0" smtClean="0"/>
              <a:t>Check In/Out Room to Room</a:t>
            </a:r>
          </a:p>
        </p:txBody>
      </p:sp>
    </p:spTree>
    <p:extLst>
      <p:ext uri="{BB962C8B-B14F-4D97-AF65-F5344CB8AC3E}">
        <p14:creationId xmlns:p14="http://schemas.microsoft.com/office/powerpoint/2010/main" val="34571031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838200"/>
          </a:xfrm>
          <a:solidFill>
            <a:schemeClr val="tx1"/>
          </a:solidFill>
        </p:spPr>
        <p:txBody>
          <a:bodyPr anchor="ctr"/>
          <a:lstStyle/>
          <a:p>
            <a:pPr algn="ctr"/>
            <a:r>
              <a:rPr lang="en-US" altLang="en-US" b="1" dirty="0" smtClean="0">
                <a:solidFill>
                  <a:schemeClr val="bg1"/>
                </a:solidFill>
                <a:effectLst/>
              </a:rPr>
              <a:t>Incident Objectives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932955"/>
              </p:ext>
            </p:extLst>
          </p:nvPr>
        </p:nvGraphicFramePr>
        <p:xfrm>
          <a:off x="473077" y="1044912"/>
          <a:ext cx="4001571" cy="30350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015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65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 EOC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92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Respond to resource requests and tasking within 30 minutes of assignment.        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 prepared to support county response activities.        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Conduct an active public awareness campaign throughout the severe weather event.         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 a plan for post-event impact assessment and recovery activities.         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 resource use and develop a demobilization plan for the release of resources as the situation allows.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146313"/>
              </p:ext>
            </p:extLst>
          </p:nvPr>
        </p:nvGraphicFramePr>
        <p:xfrm>
          <a:off x="4587875" y="1044910"/>
          <a:ext cx="4115450" cy="35199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5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9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RCC’s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421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Support local government preparation, response, and recovery efforts for the duration of the event.  Mission priorities are life saving, rescue, evacuation, life sustaining power generation  and transportation and traffic control.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Review and validate assignment of mission requests received by RCC from the State EOC. Execute missions within prescribed timelines.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Track all RCC resources and expenditures.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Manage conference calls, produce branch tactical plan, situation reports and manage resources.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614285"/>
              </p:ext>
            </p:extLst>
          </p:nvPr>
        </p:nvGraphicFramePr>
        <p:xfrm>
          <a:off x="473077" y="4079967"/>
          <a:ext cx="3990109" cy="1950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901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9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Emergency Services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559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Coordinate with SERT partners to mobilize life safety resources when requested throughout event.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Maintain catalog of available state law enforcement mission packages to support local safety and security measures throughout the event.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862358"/>
              </p:ext>
            </p:extLst>
          </p:nvPr>
        </p:nvGraphicFramePr>
        <p:xfrm>
          <a:off x="4598376" y="4564889"/>
          <a:ext cx="4104949" cy="169200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049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03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Business EOC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624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Maintain situational awareness of state and private sector partner status and actions throughout the event.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Process Re-Entry Certifications within 30 minutes throughout the event.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4759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73075" y="188913"/>
            <a:ext cx="8229600" cy="838200"/>
          </a:xfrm>
          <a:solidFill>
            <a:schemeClr val="tx1"/>
          </a:solidFill>
        </p:spPr>
        <p:txBody>
          <a:bodyPr anchor="ctr"/>
          <a:lstStyle/>
          <a:p>
            <a:pPr algn="ctr"/>
            <a:r>
              <a:rPr lang="en-US" altLang="en-US" b="1" dirty="0" smtClean="0">
                <a:solidFill>
                  <a:schemeClr val="bg1"/>
                </a:solidFill>
                <a:effectLst/>
              </a:rPr>
              <a:t>Incident Objectives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582151"/>
              </p:ext>
            </p:extLst>
          </p:nvPr>
        </p:nvGraphicFramePr>
        <p:xfrm>
          <a:off x="4670614" y="1036118"/>
          <a:ext cx="4032063" cy="162933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32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Risk Management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267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aseline="0" dirty="0" smtClean="0"/>
                        <a:t>Develop and disseminate impact forecast and analysis products for impacted areas.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aseline="0" dirty="0" smtClean="0"/>
                        <a:t>Monitor and maintain </a:t>
                      </a:r>
                      <a:r>
                        <a:rPr lang="en-US" sz="1400" baseline="0" dirty="0" err="1" smtClean="0"/>
                        <a:t>WebEOC</a:t>
                      </a:r>
                      <a:r>
                        <a:rPr lang="en-US" sz="1400" baseline="0" dirty="0" smtClean="0"/>
                        <a:t> for resource requests.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931577"/>
              </p:ext>
            </p:extLst>
          </p:nvPr>
        </p:nvGraphicFramePr>
        <p:xfrm>
          <a:off x="491006" y="3872437"/>
          <a:ext cx="4045137" cy="237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5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49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Infrastructure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385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Monitor and disseminate information to SERT partners and counties regarding power outages/disruptions/restorations and road closures throughout the event.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Coordinate with Risk Management to evaluate impacts to structures and disseminate relevant information to SERT partners and county officials throughout the event.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793973"/>
              </p:ext>
            </p:extLst>
          </p:nvPr>
        </p:nvGraphicFramePr>
        <p:xfrm>
          <a:off x="4679577" y="2667740"/>
          <a:ext cx="4023100" cy="1950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23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40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Logistics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2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aseline="0" dirty="0" smtClean="0"/>
                        <a:t>Respond to resource requests and tasking within 30 minutes of assignment.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aseline="0" dirty="0" smtClean="0"/>
                        <a:t>Provide equipment and commodities in support of impacted communities as quickly as possible.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aseline="0" dirty="0" smtClean="0"/>
                        <a:t>Coordinate travel, lodging and meals for State EOC staff as needed.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650567"/>
              </p:ext>
            </p:extLst>
          </p:nvPr>
        </p:nvGraphicFramePr>
        <p:xfrm>
          <a:off x="4679577" y="4618460"/>
          <a:ext cx="4032063" cy="11619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32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82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Human Services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366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Execute plans for mass care and</a:t>
                      </a:r>
                      <a:r>
                        <a:rPr lang="en-US" sz="1400" baseline="0" dirty="0" smtClean="0"/>
                        <a:t> sheltering </a:t>
                      </a:r>
                      <a:r>
                        <a:rPr lang="en-US" sz="1400" dirty="0" smtClean="0"/>
                        <a:t>of evacuees, affected persons, pets and commercial animals.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78468"/>
              </p:ext>
            </p:extLst>
          </p:nvPr>
        </p:nvGraphicFramePr>
        <p:xfrm>
          <a:off x="473075" y="1036118"/>
          <a:ext cx="4045137" cy="2804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5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49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Communications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385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Efficiently manage statewide </a:t>
                      </a:r>
                      <a:r>
                        <a:rPr lang="en-US" sz="1400" dirty="0" err="1" smtClean="0"/>
                        <a:t>talkgroups</a:t>
                      </a:r>
                      <a:r>
                        <a:rPr lang="en-US" sz="1400" dirty="0" smtClean="0"/>
                        <a:t> for effective allocation in support of anticipated local, regional, and state level operations.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Proactively evaluate primary and auxiliary operational communications needs based on forecasted weather, anticipated communication degradations, and anticipated surges in operations.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Coordinate with SERT partners to quickly mobilize communication resources when requested throughout the event.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5752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73075" y="188913"/>
            <a:ext cx="8229600" cy="838200"/>
          </a:xfrm>
          <a:solidFill>
            <a:schemeClr val="tx1"/>
          </a:solidFill>
        </p:spPr>
        <p:txBody>
          <a:bodyPr anchor="ctr"/>
          <a:lstStyle/>
          <a:p>
            <a:pPr algn="ctr"/>
            <a:r>
              <a:rPr lang="en-US" altLang="en-US" b="1" dirty="0" smtClean="0">
                <a:solidFill>
                  <a:schemeClr val="bg1"/>
                </a:solidFill>
                <a:effectLst/>
              </a:rPr>
              <a:t>Weather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346" y="1241221"/>
            <a:ext cx="5385308" cy="4375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4695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82009" y="67975"/>
            <a:ext cx="6932939" cy="848682"/>
            <a:chOff x="533400" y="134662"/>
            <a:chExt cx="6400800" cy="570474"/>
          </a:xfrm>
        </p:grpSpPr>
        <p:sp>
          <p:nvSpPr>
            <p:cNvPr id="26" name="Rounded Rectangle 25"/>
            <p:cNvSpPr/>
            <p:nvPr/>
          </p:nvSpPr>
          <p:spPr>
            <a:xfrm>
              <a:off x="533400" y="156496"/>
              <a:ext cx="6400800" cy="54864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1">
                    <a:lumMod val="70000"/>
                  </a:schemeClr>
                </a:gs>
                <a:gs pos="100000">
                  <a:schemeClr val="accent1">
                    <a:lumMod val="50000"/>
                    <a:alpha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/>
                <a:ea typeface="+mn-ea"/>
                <a:cs typeface="+mn-cs"/>
              </a:endParaRP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>
            <a:xfrm>
              <a:off x="533400" y="134662"/>
              <a:ext cx="6400800" cy="548640"/>
            </a:xfrm>
            <a:prstGeom prst="rect">
              <a:avLst/>
            </a:prstGeom>
            <a:noFill/>
            <a:ln w="63500" cap="rnd">
              <a:noFill/>
            </a:ln>
            <a:effectLst/>
          </p:spPr>
          <p:txBody>
            <a:bodyPr vert="horz" lIns="91440" tIns="0" rIns="91440" bIns="0" anchor="ctr">
              <a:noAutofit/>
              <a:scene3d>
                <a:camera prst="orthographicFront"/>
                <a:lightRig rig="freezing" dir="t">
                  <a:rot lat="0" lon="0" rev="5640000"/>
                </a:lightRig>
              </a:scene3d>
              <a:sp3d prstMaterial="flat">
                <a:bevelT w="38100" h="38100"/>
                <a:contourClr>
                  <a:schemeClr val="tx2"/>
                </a:contourClr>
              </a:sp3d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5600" b="1" kern="1200">
                  <a:ln>
                    <a:noFill/>
                  </a:ln>
                  <a:solidFill>
                    <a:schemeClr val="accent3">
                      <a:tint val="90000"/>
                      <a:satMod val="120000"/>
                    </a:schemeClr>
                  </a:solidFill>
                  <a:effectLst>
                    <a:outerShdw blurRad="38100" dist="25400" dir="5400000" algn="tl" rotWithShape="0">
                      <a:srgbClr val="000000">
                        <a:alpha val="43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6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+mj-cs"/>
                </a:rPr>
                <a:t> </a:t>
              </a:r>
              <a:r>
                <a:rPr kumimoji="0" lang="en-US" sz="3200" b="1" i="0" u="none" strike="noStrike" kern="600" cap="all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+mj-cs"/>
                </a:rPr>
                <a:t>  hurricane Florence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6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+mj-cs"/>
                </a:rPr>
                <a:t>      September 13, 2018 – 5AM</a:t>
              </a:r>
              <a:endParaRPr kumimoji="0" lang="en-US" sz="1800" b="1" i="0" u="none" strike="noStrike" kern="6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07831" y="196701"/>
            <a:ext cx="304800" cy="279957"/>
          </a:xfrm>
          <a:prstGeom prst="rect">
            <a:avLst/>
          </a:prstGeom>
          <a:solidFill>
            <a:srgbClr val="FF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7831" y="540404"/>
            <a:ext cx="304800" cy="279957"/>
          </a:xfrm>
          <a:prstGeom prst="rect">
            <a:avLst/>
          </a:prstGeom>
          <a:solidFill>
            <a:srgbClr val="FF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4031" y="266095"/>
            <a:ext cx="152400" cy="152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4031" y="604182"/>
            <a:ext cx="152400" cy="152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625"/>
            <a:ext cx="1694835" cy="993734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583965" y="1949185"/>
            <a:ext cx="3462469" cy="114555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lumMod val="70000"/>
                </a:schemeClr>
              </a:gs>
              <a:gs pos="100000">
                <a:schemeClr val="accent1">
                  <a:lumMod val="50000"/>
                  <a:alpha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985" y="2029988"/>
            <a:ext cx="3330450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6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Hurricane Florence </a:t>
            </a:r>
            <a:r>
              <a:rPr kumimoji="0" lang="en-US" sz="1050" b="1" i="0" u="none" strike="noStrike" kern="6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[5</a:t>
            </a:r>
            <a:r>
              <a:rPr kumimoji="0" lang="en-US" sz="1050" b="1" i="0" u="none" strike="noStrike" kern="6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</a:t>
            </a:r>
            <a:r>
              <a:rPr kumimoji="0" lang="en-US" sz="1050" b="1" i="0" u="none" strike="noStrike" kern="6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M THU]</a:t>
            </a:r>
            <a:endParaRPr kumimoji="0" lang="en-US" sz="1050" b="1" i="0" u="none" strike="noStrike" kern="6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6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Location: </a:t>
            </a:r>
            <a:r>
              <a:rPr kumimoji="0" lang="en-US" sz="1000" b="0" i="0" u="none" strike="noStrike" kern="6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Approx. </a:t>
            </a:r>
            <a:r>
              <a:rPr kumimoji="0" lang="en-US" sz="1000" b="0" i="0" u="none" strike="noStrike" kern="6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205 miles ESE of Wilmington, NC</a:t>
            </a:r>
            <a:endParaRPr kumimoji="0" lang="en-US" sz="1000" b="0" i="0" u="none" strike="noStrike" kern="6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6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Max Sustained Winds: </a:t>
            </a:r>
            <a:r>
              <a:rPr kumimoji="0" lang="en-US" sz="1000" b="0" i="0" u="none" strike="noStrike" kern="6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110 </a:t>
            </a:r>
            <a:r>
              <a:rPr kumimoji="0" lang="en-US" sz="1000" b="0" i="0" u="none" strike="noStrike" kern="6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MPH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6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Movement</a:t>
            </a:r>
            <a:r>
              <a:rPr kumimoji="0" lang="en-US" sz="1000" b="1" i="0" u="none" strike="noStrike" kern="6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: </a:t>
            </a:r>
            <a:r>
              <a:rPr kumimoji="0" lang="en-US" sz="1000" b="0" i="0" u="none" strike="noStrike" kern="6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NW at 15 MPH</a:t>
            </a:r>
            <a:endParaRPr kumimoji="0" lang="en-US" sz="1000" b="0" i="0" u="none" strike="noStrike" kern="6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6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Min Central Pressure: </a:t>
            </a:r>
            <a:r>
              <a:rPr kumimoji="0" lang="en-US" sz="1000" b="0" i="0" u="none" strike="noStrike" kern="6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28.23” (956 </a:t>
            </a:r>
            <a:r>
              <a:rPr kumimoji="0" lang="en-US" sz="1000" b="0" i="0" u="none" strike="noStrike" kern="6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mb</a:t>
            </a:r>
            <a:r>
              <a:rPr kumimoji="0" lang="en-US" sz="1000" b="0" i="0" u="none" strike="noStrike" kern="6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6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461621"/>
            <a:ext cx="9144000" cy="4770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 NHC Track Forecast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C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one is NOT an Impact Cone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Significant impacts will be felt far from the center of the storm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345" y="6020516"/>
            <a:ext cx="2200655" cy="39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0499"/>
            <a:ext cx="1694835" cy="99373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2009" y="100457"/>
            <a:ext cx="7013448" cy="8162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lumMod val="70000"/>
                </a:schemeClr>
              </a:gs>
              <a:gs pos="100000">
                <a:schemeClr val="accent1">
                  <a:lumMod val="50000"/>
                  <a:alpha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2008" y="76625"/>
            <a:ext cx="6763960" cy="816200"/>
          </a:xfrm>
          <a:prstGeom prst="rect">
            <a:avLst/>
          </a:prstGeom>
          <a:noFill/>
          <a:ln w="63500" cap="rnd">
            <a:noFill/>
          </a:ln>
          <a:effectLst/>
        </p:spPr>
        <p:txBody>
          <a:bodyPr vert="horz" lIns="91440" tIns="0" rIns="9144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6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rPr>
              <a:t>arrival of </a:t>
            </a:r>
            <a:r>
              <a:rPr kumimoji="0" lang="en-US" sz="3200" b="1" i="0" u="none" strike="noStrike" kern="600" cap="all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rPr>
              <a:t>ts</a:t>
            </a:r>
            <a:r>
              <a:rPr kumimoji="0" lang="en-US" sz="3200" b="1" i="0" u="none" strike="noStrike" kern="6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rPr>
              <a:t> force winds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6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rPr>
              <a:t>September 13, 2018 – 5AM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4" y="1051691"/>
            <a:ext cx="7034212" cy="57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0499"/>
            <a:ext cx="1694835" cy="99373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2009" y="100457"/>
            <a:ext cx="7013448" cy="8162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lumMod val="70000"/>
                </a:schemeClr>
              </a:gs>
              <a:gs pos="100000">
                <a:schemeClr val="accent1">
                  <a:lumMod val="50000"/>
                  <a:alpha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2008" y="76625"/>
            <a:ext cx="6763960" cy="816200"/>
          </a:xfrm>
          <a:prstGeom prst="rect">
            <a:avLst/>
          </a:prstGeom>
          <a:noFill/>
          <a:ln w="63500" cap="rnd">
            <a:noFill/>
          </a:ln>
          <a:effectLst/>
        </p:spPr>
        <p:txBody>
          <a:bodyPr vert="horz" lIns="91440" tIns="0" rIns="9144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6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rPr>
              <a:t>arrival of </a:t>
            </a:r>
            <a:r>
              <a:rPr kumimoji="0" lang="en-US" sz="3200" b="1" i="0" u="none" strike="noStrike" kern="600" cap="all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rPr>
              <a:t>ts</a:t>
            </a:r>
            <a:r>
              <a:rPr kumimoji="0" lang="en-US" sz="3200" b="1" i="0" u="none" strike="noStrike" kern="6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rPr>
              <a:t> force winds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6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rPr>
              <a:t>September 13, 2018 – 5AM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14" y="1068065"/>
            <a:ext cx="6905571" cy="566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NCEM-logo-grid">
  <a:themeElements>
    <a:clrScheme name="NCEM-logo-grid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NCEM-logo-gri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CEM-logo-grid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EM-logo-grid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EM-logo-grid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EM-logo-grid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EM-logo-grid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EM-logo-grid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EM-logo-grid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EM-logo-grid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1580</Words>
  <Application>Microsoft Office PowerPoint</Application>
  <PresentationFormat>On-screen Show (4:3)</PresentationFormat>
  <Paragraphs>326</Paragraphs>
  <Slides>27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NCEM-logo-grid</vt:lpstr>
      <vt:lpstr>1_Office Theme</vt:lpstr>
      <vt:lpstr>Office Theme</vt:lpstr>
      <vt:lpstr>2_Office Theme</vt:lpstr>
      <vt:lpstr>4_Office Theme</vt:lpstr>
      <vt:lpstr>Apex</vt:lpstr>
      <vt:lpstr>North Carolina State Emergency Operations Center</vt:lpstr>
      <vt:lpstr>State EOC Schedule</vt:lpstr>
      <vt:lpstr>Administrative Details</vt:lpstr>
      <vt:lpstr>Incident Objectives</vt:lpstr>
      <vt:lpstr>Incident Objectives</vt:lpstr>
      <vt:lpstr>Weather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Situation Report</vt:lpstr>
      <vt:lpstr>County Impacts</vt:lpstr>
      <vt:lpstr>PowerPoint Presentation</vt:lpstr>
      <vt:lpstr>PowerPoint Presentation</vt:lpstr>
      <vt:lpstr>Overall SERT Response</vt:lpstr>
      <vt:lpstr>Around the Room</vt:lpstr>
      <vt:lpstr>SERT Leader Guidance</vt:lpstr>
      <vt:lpstr>North Carolina State Emergency Operations Center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Webster, Katie</dc:creator>
  <cp:lastModifiedBy>Payne-Hurley, Persia</cp:lastModifiedBy>
  <cp:revision>67</cp:revision>
  <dcterms:created xsi:type="dcterms:W3CDTF">2018-09-10T15:20:09Z</dcterms:created>
  <dcterms:modified xsi:type="dcterms:W3CDTF">2018-09-13T12:45:30Z</dcterms:modified>
</cp:coreProperties>
</file>